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5" r:id="rId3"/>
    <p:sldId id="258" r:id="rId4"/>
    <p:sldId id="272" r:id="rId5"/>
    <p:sldId id="275" r:id="rId6"/>
    <p:sldId id="261" r:id="rId7"/>
    <p:sldId id="344" r:id="rId8"/>
    <p:sldId id="337" r:id="rId9"/>
    <p:sldId id="263" r:id="rId10"/>
    <p:sldId id="288" r:id="rId11"/>
    <p:sldId id="317" r:id="rId12"/>
    <p:sldId id="287" r:id="rId13"/>
    <p:sldId id="301" r:id="rId14"/>
    <p:sldId id="265" r:id="rId15"/>
    <p:sldId id="325" r:id="rId16"/>
    <p:sldId id="326" r:id="rId17"/>
    <p:sldId id="269" r:id="rId18"/>
    <p:sldId id="270" r:id="rId19"/>
    <p:sldId id="356" r:id="rId20"/>
    <p:sldId id="357" r:id="rId21"/>
    <p:sldId id="329" r:id="rId22"/>
    <p:sldId id="340" r:id="rId23"/>
    <p:sldId id="274" r:id="rId24"/>
    <p:sldId id="343" r:id="rId25"/>
    <p:sldId id="300" r:id="rId26"/>
    <p:sldId id="346" r:id="rId27"/>
    <p:sldId id="355" r:id="rId28"/>
    <p:sldId id="349" r:id="rId29"/>
    <p:sldId id="350" r:id="rId30"/>
    <p:sldId id="352" r:id="rId31"/>
    <p:sldId id="353" r:id="rId32"/>
    <p:sldId id="354" r:id="rId33"/>
    <p:sldId id="351" r:id="rId34"/>
    <p:sldId id="347" r:id="rId35"/>
    <p:sldId id="348" r:id="rId36"/>
    <p:sldId id="35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103" d="100"/>
          <a:sy n="103" d="100"/>
        </p:scale>
        <p:origin x="1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5F4BB-6DD7-499F-98C7-EA5CC2E90C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E0C6E6E-F341-4B93-8DCE-54623D03CA1A}">
      <dgm:prSet phldrT="[Text]"/>
      <dgm:spPr>
        <a:solidFill>
          <a:schemeClr val="accent3"/>
        </a:solidFill>
      </dgm:spPr>
      <dgm:t>
        <a:bodyPr/>
        <a:lstStyle/>
        <a:p>
          <a:r>
            <a:rPr lang="en-US" dirty="0"/>
            <a:t>Incoming information from our senses</a:t>
          </a:r>
        </a:p>
      </dgm:t>
    </dgm:pt>
    <dgm:pt modelId="{030ED743-32D0-4FB9-9433-8413BCC9973D}" type="parTrans" cxnId="{153221F6-D07D-4D1F-84AA-D486747E1743}">
      <dgm:prSet/>
      <dgm:spPr/>
      <dgm:t>
        <a:bodyPr/>
        <a:lstStyle/>
        <a:p>
          <a:endParaRPr lang="en-US"/>
        </a:p>
      </dgm:t>
    </dgm:pt>
    <dgm:pt modelId="{9D0905AF-4710-42AF-A347-D5D30AAB934E}" type="sibTrans" cxnId="{153221F6-D07D-4D1F-84AA-D486747E1743}">
      <dgm:prSet/>
      <dgm:spPr/>
      <dgm:t>
        <a:bodyPr/>
        <a:lstStyle/>
        <a:p>
          <a:endParaRPr lang="en-US"/>
        </a:p>
      </dgm:t>
    </dgm:pt>
    <dgm:pt modelId="{2E62796E-249C-43CB-A911-6D39DDE9F0A9}">
      <dgm:prSet phldrT="[Text]"/>
      <dgm:spPr>
        <a:solidFill>
          <a:srgbClr val="FFC000"/>
        </a:solidFill>
      </dgm:spPr>
      <dgm:t>
        <a:bodyPr/>
        <a:lstStyle/>
        <a:p>
          <a:r>
            <a:rPr lang="en-US" dirty="0"/>
            <a:t>Short  term memory</a:t>
          </a:r>
        </a:p>
        <a:p>
          <a:r>
            <a:rPr lang="en-US" dirty="0"/>
            <a:t>( two types)</a:t>
          </a:r>
        </a:p>
      </dgm:t>
    </dgm:pt>
    <dgm:pt modelId="{3C8DFDA1-D7E6-4FA0-8BC1-43F8A85B0E09}" type="parTrans" cxnId="{2AC7FAEB-7F46-486B-8C09-88E70F788168}">
      <dgm:prSet/>
      <dgm:spPr/>
      <dgm:t>
        <a:bodyPr/>
        <a:lstStyle/>
        <a:p>
          <a:endParaRPr lang="en-US"/>
        </a:p>
      </dgm:t>
    </dgm:pt>
    <dgm:pt modelId="{E7289F8B-5AF4-4E4B-B605-E01858975CFD}" type="sibTrans" cxnId="{2AC7FAEB-7F46-486B-8C09-88E70F788168}">
      <dgm:prSet/>
      <dgm:spPr/>
      <dgm:t>
        <a:bodyPr/>
        <a:lstStyle/>
        <a:p>
          <a:endParaRPr lang="en-US"/>
        </a:p>
      </dgm:t>
    </dgm:pt>
    <dgm:pt modelId="{5E00E7D4-021B-47BC-B3B0-55DDB3FA7585}">
      <dgm:prSet phldrT="[Text]"/>
      <dgm:spPr>
        <a:solidFill>
          <a:schemeClr val="accent4">
            <a:lumMod val="60000"/>
            <a:lumOff val="40000"/>
          </a:schemeClr>
        </a:solidFill>
      </dgm:spPr>
      <dgm:t>
        <a:bodyPr/>
        <a:lstStyle/>
        <a:p>
          <a:r>
            <a:rPr lang="en-US" dirty="0"/>
            <a:t>Long  term memory</a:t>
          </a:r>
        </a:p>
        <a:p>
          <a:r>
            <a:rPr lang="en-US" dirty="0"/>
            <a:t>(years)</a:t>
          </a:r>
        </a:p>
      </dgm:t>
    </dgm:pt>
    <dgm:pt modelId="{AE063E0C-0A45-4CEA-95D4-F90277D39DA4}" type="parTrans" cxnId="{B1AFF6B8-B127-4C3E-A69E-9192979A77A1}">
      <dgm:prSet/>
      <dgm:spPr/>
      <dgm:t>
        <a:bodyPr/>
        <a:lstStyle/>
        <a:p>
          <a:endParaRPr lang="en-US"/>
        </a:p>
      </dgm:t>
    </dgm:pt>
    <dgm:pt modelId="{B16F3C27-E119-4429-B002-AF0CF5E8EAAB}" type="sibTrans" cxnId="{B1AFF6B8-B127-4C3E-A69E-9192979A77A1}">
      <dgm:prSet/>
      <dgm:spPr/>
      <dgm:t>
        <a:bodyPr/>
        <a:lstStyle/>
        <a:p>
          <a:endParaRPr lang="en-US"/>
        </a:p>
      </dgm:t>
    </dgm:pt>
    <dgm:pt modelId="{7573D4D0-EC87-4D61-9993-352501D2D926}">
      <dgm:prSet phldrT="[Text]"/>
      <dgm:spPr>
        <a:solidFill>
          <a:srgbClr val="FFC000"/>
        </a:solidFill>
      </dgm:spPr>
      <dgm:t>
        <a:bodyPr/>
        <a:lstStyle/>
        <a:p>
          <a:r>
            <a:rPr lang="en-US" dirty="0"/>
            <a:t>Immediate</a:t>
          </a:r>
        </a:p>
        <a:p>
          <a:r>
            <a:rPr lang="en-US" dirty="0"/>
            <a:t>(seconds)</a:t>
          </a:r>
        </a:p>
      </dgm:t>
    </dgm:pt>
    <dgm:pt modelId="{2EE19B85-48BA-41FE-AE6C-1EF41F31BAB1}" type="parTrans" cxnId="{36CA95FA-328C-41D8-88DF-EE1E1BA23951}">
      <dgm:prSet/>
      <dgm:spPr/>
      <dgm:t>
        <a:bodyPr/>
        <a:lstStyle/>
        <a:p>
          <a:endParaRPr lang="en-US"/>
        </a:p>
      </dgm:t>
    </dgm:pt>
    <dgm:pt modelId="{F94D8E84-5DDB-4F69-83E2-8B9246C4B03D}" type="sibTrans" cxnId="{36CA95FA-328C-41D8-88DF-EE1E1BA23951}">
      <dgm:prSet/>
      <dgm:spPr/>
      <dgm:t>
        <a:bodyPr/>
        <a:lstStyle/>
        <a:p>
          <a:endParaRPr lang="en-US"/>
        </a:p>
      </dgm:t>
    </dgm:pt>
    <dgm:pt modelId="{751FFA84-9796-4D49-9BC0-862CC0440B91}">
      <dgm:prSet phldrT="[Text]"/>
      <dgm:spPr>
        <a:solidFill>
          <a:srgbClr val="FFC000"/>
        </a:solidFill>
      </dgm:spPr>
      <dgm:t>
        <a:bodyPr/>
        <a:lstStyle/>
        <a:p>
          <a:r>
            <a:rPr lang="en-US" dirty="0"/>
            <a:t>Working</a:t>
          </a:r>
        </a:p>
        <a:p>
          <a:r>
            <a:rPr lang="en-US" dirty="0"/>
            <a:t>(Minutes to days)</a:t>
          </a:r>
        </a:p>
      </dgm:t>
    </dgm:pt>
    <dgm:pt modelId="{10BFB415-208D-426D-8625-A0919D70F7D3}" type="parTrans" cxnId="{03345FEE-B3A9-4901-B550-C3FF7A8ABEE8}">
      <dgm:prSet/>
      <dgm:spPr/>
      <dgm:t>
        <a:bodyPr/>
        <a:lstStyle/>
        <a:p>
          <a:endParaRPr lang="en-US"/>
        </a:p>
      </dgm:t>
    </dgm:pt>
    <dgm:pt modelId="{33CCCC5C-DA8E-4AEB-9BD9-B613BA626363}" type="sibTrans" cxnId="{03345FEE-B3A9-4901-B550-C3FF7A8ABEE8}">
      <dgm:prSet/>
      <dgm:spPr/>
      <dgm:t>
        <a:bodyPr/>
        <a:lstStyle/>
        <a:p>
          <a:endParaRPr lang="en-US"/>
        </a:p>
      </dgm:t>
    </dgm:pt>
    <dgm:pt modelId="{740D19A1-C590-4521-A274-E2DC8D5EF3E5}" type="pres">
      <dgm:prSet presAssocID="{A2F5F4BB-6DD7-499F-98C7-EA5CC2E90CBB}" presName="diagram" presStyleCnt="0">
        <dgm:presLayoutVars>
          <dgm:dir/>
          <dgm:resizeHandles val="exact"/>
        </dgm:presLayoutVars>
      </dgm:prSet>
      <dgm:spPr/>
    </dgm:pt>
    <dgm:pt modelId="{84975B8F-6993-46C3-819F-14B614D10076}" type="pres">
      <dgm:prSet presAssocID="{0E0C6E6E-F341-4B93-8DCE-54623D03CA1A}" presName="node" presStyleLbl="node1" presStyleIdx="0" presStyleCnt="5" custLinFactX="1666" custLinFactNeighborX="100000" custLinFactNeighborY="-48509">
        <dgm:presLayoutVars>
          <dgm:bulletEnabled val="1"/>
        </dgm:presLayoutVars>
      </dgm:prSet>
      <dgm:spPr/>
    </dgm:pt>
    <dgm:pt modelId="{EADDFF9E-90E3-4708-A6B8-992E103B7A63}" type="pres">
      <dgm:prSet presAssocID="{9D0905AF-4710-42AF-A347-D5D30AAB934E}" presName="sibTrans" presStyleCnt="0"/>
      <dgm:spPr/>
    </dgm:pt>
    <dgm:pt modelId="{427E92CB-EA0D-4FB3-BE86-553A2FCF1AAC}" type="pres">
      <dgm:prSet presAssocID="{2E62796E-249C-43CB-A911-6D39DDE9F0A9}" presName="node" presStyleLbl="node1" presStyleIdx="1" presStyleCnt="5" custScaleY="62244" custLinFactNeighborX="-8334" custLinFactNeighborY="48355">
        <dgm:presLayoutVars>
          <dgm:bulletEnabled val="1"/>
        </dgm:presLayoutVars>
      </dgm:prSet>
      <dgm:spPr/>
    </dgm:pt>
    <dgm:pt modelId="{0B9FFC8A-E7BC-4BC9-ACD5-CE61E4820035}" type="pres">
      <dgm:prSet presAssocID="{E7289F8B-5AF4-4E4B-B605-E01858975CFD}" presName="sibTrans" presStyleCnt="0"/>
      <dgm:spPr/>
    </dgm:pt>
    <dgm:pt modelId="{B1EBF0D7-AEB4-4F44-BD3E-28E643404D78}" type="pres">
      <dgm:prSet presAssocID="{5E00E7D4-021B-47BC-B3B0-55DDB3FA7585}" presName="node" presStyleLbl="node1" presStyleIdx="2" presStyleCnt="5" custLinFactX="-15556" custLinFactY="69085" custLinFactNeighborX="-100000" custLinFactNeighborY="100000">
        <dgm:presLayoutVars>
          <dgm:bulletEnabled val="1"/>
        </dgm:presLayoutVars>
      </dgm:prSet>
      <dgm:spPr/>
    </dgm:pt>
    <dgm:pt modelId="{D758C80B-4034-4AC8-8A9D-F9CE8A431E76}" type="pres">
      <dgm:prSet presAssocID="{B16F3C27-E119-4429-B002-AF0CF5E8EAAB}" presName="sibTrans" presStyleCnt="0"/>
      <dgm:spPr/>
    </dgm:pt>
    <dgm:pt modelId="{254E2D8C-2E88-4EE0-B5F2-3343037B0805}" type="pres">
      <dgm:prSet presAssocID="{7573D4D0-EC87-4D61-9993-352501D2D926}" presName="node" presStyleLbl="node1" presStyleIdx="3" presStyleCnt="5" custScaleY="94447" custLinFactNeighborX="-64446" custLinFactNeighborY="-19803">
        <dgm:presLayoutVars>
          <dgm:bulletEnabled val="1"/>
        </dgm:presLayoutVars>
      </dgm:prSet>
      <dgm:spPr/>
    </dgm:pt>
    <dgm:pt modelId="{02C286A6-BC9B-4CDC-8F53-F6A005DB845F}" type="pres">
      <dgm:prSet presAssocID="{F94D8E84-5DDB-4F69-83E2-8B9246C4B03D}" presName="sibTrans" presStyleCnt="0"/>
      <dgm:spPr/>
    </dgm:pt>
    <dgm:pt modelId="{11D56AE4-67D9-4003-A1B0-E91855ADA4FB}" type="pres">
      <dgm:prSet presAssocID="{751FFA84-9796-4D49-9BC0-862CC0440B91}" presName="node" presStyleLbl="node1" presStyleIdx="4" presStyleCnt="5" custLinFactNeighborX="42223" custLinFactNeighborY="-17026">
        <dgm:presLayoutVars>
          <dgm:bulletEnabled val="1"/>
        </dgm:presLayoutVars>
      </dgm:prSet>
      <dgm:spPr/>
    </dgm:pt>
  </dgm:ptLst>
  <dgm:cxnLst>
    <dgm:cxn modelId="{7FF4E509-0B7F-4800-8087-3A40CE57709E}" type="presOf" srcId="{A2F5F4BB-6DD7-499F-98C7-EA5CC2E90CBB}" destId="{740D19A1-C590-4521-A274-E2DC8D5EF3E5}" srcOrd="0" destOrd="0" presId="urn:microsoft.com/office/officeart/2005/8/layout/default"/>
    <dgm:cxn modelId="{88095C3D-D447-40DA-97A5-D323DB28D5CC}" type="presOf" srcId="{7573D4D0-EC87-4D61-9993-352501D2D926}" destId="{254E2D8C-2E88-4EE0-B5F2-3343037B0805}" srcOrd="0" destOrd="0" presId="urn:microsoft.com/office/officeart/2005/8/layout/default"/>
    <dgm:cxn modelId="{E82CAB47-2133-45BC-97CB-4E9CA4C379F7}" type="presOf" srcId="{0E0C6E6E-F341-4B93-8DCE-54623D03CA1A}" destId="{84975B8F-6993-46C3-819F-14B614D10076}" srcOrd="0" destOrd="0" presId="urn:microsoft.com/office/officeart/2005/8/layout/default"/>
    <dgm:cxn modelId="{8B54A373-FA2E-4650-9268-93CDDF95ABD4}" type="presOf" srcId="{2E62796E-249C-43CB-A911-6D39DDE9F0A9}" destId="{427E92CB-EA0D-4FB3-BE86-553A2FCF1AAC}" srcOrd="0" destOrd="0" presId="urn:microsoft.com/office/officeart/2005/8/layout/default"/>
    <dgm:cxn modelId="{64CCC87E-7DC3-4D72-A684-99E7516766D3}" type="presOf" srcId="{5E00E7D4-021B-47BC-B3B0-55DDB3FA7585}" destId="{B1EBF0D7-AEB4-4F44-BD3E-28E643404D78}" srcOrd="0" destOrd="0" presId="urn:microsoft.com/office/officeart/2005/8/layout/default"/>
    <dgm:cxn modelId="{416EF494-E5ED-4B6D-88F5-5DEE0AF1B5D0}" type="presOf" srcId="{751FFA84-9796-4D49-9BC0-862CC0440B91}" destId="{11D56AE4-67D9-4003-A1B0-E91855ADA4FB}" srcOrd="0" destOrd="0" presId="urn:microsoft.com/office/officeart/2005/8/layout/default"/>
    <dgm:cxn modelId="{B1AFF6B8-B127-4C3E-A69E-9192979A77A1}" srcId="{A2F5F4BB-6DD7-499F-98C7-EA5CC2E90CBB}" destId="{5E00E7D4-021B-47BC-B3B0-55DDB3FA7585}" srcOrd="2" destOrd="0" parTransId="{AE063E0C-0A45-4CEA-95D4-F90277D39DA4}" sibTransId="{B16F3C27-E119-4429-B002-AF0CF5E8EAAB}"/>
    <dgm:cxn modelId="{2AC7FAEB-7F46-486B-8C09-88E70F788168}" srcId="{A2F5F4BB-6DD7-499F-98C7-EA5CC2E90CBB}" destId="{2E62796E-249C-43CB-A911-6D39DDE9F0A9}" srcOrd="1" destOrd="0" parTransId="{3C8DFDA1-D7E6-4FA0-8BC1-43F8A85B0E09}" sibTransId="{E7289F8B-5AF4-4E4B-B605-E01858975CFD}"/>
    <dgm:cxn modelId="{03345FEE-B3A9-4901-B550-C3FF7A8ABEE8}" srcId="{A2F5F4BB-6DD7-499F-98C7-EA5CC2E90CBB}" destId="{751FFA84-9796-4D49-9BC0-862CC0440B91}" srcOrd="4" destOrd="0" parTransId="{10BFB415-208D-426D-8625-A0919D70F7D3}" sibTransId="{33CCCC5C-DA8E-4AEB-9BD9-B613BA626363}"/>
    <dgm:cxn modelId="{153221F6-D07D-4D1F-84AA-D486747E1743}" srcId="{A2F5F4BB-6DD7-499F-98C7-EA5CC2E90CBB}" destId="{0E0C6E6E-F341-4B93-8DCE-54623D03CA1A}" srcOrd="0" destOrd="0" parTransId="{030ED743-32D0-4FB9-9433-8413BCC9973D}" sibTransId="{9D0905AF-4710-42AF-A347-D5D30AAB934E}"/>
    <dgm:cxn modelId="{36CA95FA-328C-41D8-88DF-EE1E1BA23951}" srcId="{A2F5F4BB-6DD7-499F-98C7-EA5CC2E90CBB}" destId="{7573D4D0-EC87-4D61-9993-352501D2D926}" srcOrd="3" destOrd="0" parTransId="{2EE19B85-48BA-41FE-AE6C-1EF41F31BAB1}" sibTransId="{F94D8E84-5DDB-4F69-83E2-8B9246C4B03D}"/>
    <dgm:cxn modelId="{461F6572-304D-49CF-B7FF-286C9F2AA04B}" type="presParOf" srcId="{740D19A1-C590-4521-A274-E2DC8D5EF3E5}" destId="{84975B8F-6993-46C3-819F-14B614D10076}" srcOrd="0" destOrd="0" presId="urn:microsoft.com/office/officeart/2005/8/layout/default"/>
    <dgm:cxn modelId="{7C121AA0-557E-42DE-BE3C-9D576A720904}" type="presParOf" srcId="{740D19A1-C590-4521-A274-E2DC8D5EF3E5}" destId="{EADDFF9E-90E3-4708-A6B8-992E103B7A63}" srcOrd="1" destOrd="0" presId="urn:microsoft.com/office/officeart/2005/8/layout/default"/>
    <dgm:cxn modelId="{3A66EC9C-87BC-4C0E-8490-C3C04E088B6F}" type="presParOf" srcId="{740D19A1-C590-4521-A274-E2DC8D5EF3E5}" destId="{427E92CB-EA0D-4FB3-BE86-553A2FCF1AAC}" srcOrd="2" destOrd="0" presId="urn:microsoft.com/office/officeart/2005/8/layout/default"/>
    <dgm:cxn modelId="{0EFDC11C-4869-4139-85BE-B40960F6955F}" type="presParOf" srcId="{740D19A1-C590-4521-A274-E2DC8D5EF3E5}" destId="{0B9FFC8A-E7BC-4BC9-ACD5-CE61E4820035}" srcOrd="3" destOrd="0" presId="urn:microsoft.com/office/officeart/2005/8/layout/default"/>
    <dgm:cxn modelId="{36B656D1-FDA1-4FDE-AB98-26CF1F164E22}" type="presParOf" srcId="{740D19A1-C590-4521-A274-E2DC8D5EF3E5}" destId="{B1EBF0D7-AEB4-4F44-BD3E-28E643404D78}" srcOrd="4" destOrd="0" presId="urn:microsoft.com/office/officeart/2005/8/layout/default"/>
    <dgm:cxn modelId="{78C4485A-A0BA-48F1-871C-FE8BD1E90362}" type="presParOf" srcId="{740D19A1-C590-4521-A274-E2DC8D5EF3E5}" destId="{D758C80B-4034-4AC8-8A9D-F9CE8A431E76}" srcOrd="5" destOrd="0" presId="urn:microsoft.com/office/officeart/2005/8/layout/default"/>
    <dgm:cxn modelId="{63085B04-13ED-4FA1-8354-542A8CACD90C}" type="presParOf" srcId="{740D19A1-C590-4521-A274-E2DC8D5EF3E5}" destId="{254E2D8C-2E88-4EE0-B5F2-3343037B0805}" srcOrd="6" destOrd="0" presId="urn:microsoft.com/office/officeart/2005/8/layout/default"/>
    <dgm:cxn modelId="{3E5120E0-7ED9-4582-9C3C-AD85222B3A14}" type="presParOf" srcId="{740D19A1-C590-4521-A274-E2DC8D5EF3E5}" destId="{02C286A6-BC9B-4CDC-8F53-F6A005DB845F}" srcOrd="7" destOrd="0" presId="urn:microsoft.com/office/officeart/2005/8/layout/default"/>
    <dgm:cxn modelId="{EB22AEEE-2DB2-46C1-8C67-2366967C8DC9}" type="presParOf" srcId="{740D19A1-C590-4521-A274-E2DC8D5EF3E5}" destId="{11D56AE4-67D9-4003-A1B0-E91855ADA4F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75B8F-6993-46C3-819F-14B614D10076}">
      <dsp:nvSpPr>
        <dsp:cNvPr id="0" name=""/>
        <dsp:cNvSpPr/>
      </dsp:nvSpPr>
      <dsp:spPr>
        <a:xfrm>
          <a:off x="2614595" y="71433"/>
          <a:ext cx="2571749" cy="154305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Incoming information from our senses</a:t>
          </a:r>
        </a:p>
      </dsp:txBody>
      <dsp:txXfrm>
        <a:off x="2614595" y="71433"/>
        <a:ext cx="2571749" cy="1543050"/>
      </dsp:txXfrm>
    </dsp:sp>
    <dsp:sp modelId="{427E92CB-EA0D-4FB3-BE86-553A2FCF1AAC}">
      <dsp:nvSpPr>
        <dsp:cNvPr id="0" name=""/>
        <dsp:cNvSpPr/>
      </dsp:nvSpPr>
      <dsp:spPr>
        <a:xfrm>
          <a:off x="2614595" y="1857390"/>
          <a:ext cx="2571749" cy="96045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Short  term memory</a:t>
          </a:r>
        </a:p>
        <a:p>
          <a:pPr marL="0" lvl="0" indent="0" algn="ctr" defTabSz="977900">
            <a:lnSpc>
              <a:spcPct val="90000"/>
            </a:lnSpc>
            <a:spcBef>
              <a:spcPct val="0"/>
            </a:spcBef>
            <a:spcAft>
              <a:spcPct val="35000"/>
            </a:spcAft>
            <a:buNone/>
          </a:pPr>
          <a:r>
            <a:rPr lang="en-US" sz="2200" kern="1200" dirty="0"/>
            <a:t>( two types)</a:t>
          </a:r>
        </a:p>
      </dsp:txBody>
      <dsp:txXfrm>
        <a:off x="2614595" y="1857390"/>
        <a:ext cx="2571749" cy="960456"/>
      </dsp:txXfrm>
    </dsp:sp>
    <dsp:sp modelId="{B1EBF0D7-AEB4-4F44-BD3E-28E643404D78}">
      <dsp:nvSpPr>
        <dsp:cNvPr id="0" name=""/>
        <dsp:cNvSpPr/>
      </dsp:nvSpPr>
      <dsp:spPr>
        <a:xfrm>
          <a:off x="2686038" y="3429018"/>
          <a:ext cx="2571749" cy="1543050"/>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Long  term memory</a:t>
          </a:r>
        </a:p>
        <a:p>
          <a:pPr marL="0" lvl="0" indent="0" algn="ctr" defTabSz="977900">
            <a:lnSpc>
              <a:spcPct val="90000"/>
            </a:lnSpc>
            <a:spcBef>
              <a:spcPct val="0"/>
            </a:spcBef>
            <a:spcAft>
              <a:spcPct val="35000"/>
            </a:spcAft>
            <a:buNone/>
          </a:pPr>
          <a:r>
            <a:rPr lang="en-US" sz="2200" kern="1200" dirty="0"/>
            <a:t>(years)</a:t>
          </a:r>
        </a:p>
      </dsp:txBody>
      <dsp:txXfrm>
        <a:off x="2686038" y="3429018"/>
        <a:ext cx="2571749" cy="1543050"/>
      </dsp:txXfrm>
    </dsp:sp>
    <dsp:sp modelId="{254E2D8C-2E88-4EE0-B5F2-3343037B0805}">
      <dsp:nvSpPr>
        <dsp:cNvPr id="0" name=""/>
        <dsp:cNvSpPr/>
      </dsp:nvSpPr>
      <dsp:spPr>
        <a:xfrm>
          <a:off x="0" y="2357449"/>
          <a:ext cx="2571749" cy="145736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Immediate</a:t>
          </a:r>
        </a:p>
        <a:p>
          <a:pPr marL="0" lvl="0" indent="0" algn="ctr" defTabSz="977900">
            <a:lnSpc>
              <a:spcPct val="90000"/>
            </a:lnSpc>
            <a:spcBef>
              <a:spcPct val="0"/>
            </a:spcBef>
            <a:spcAft>
              <a:spcPct val="35000"/>
            </a:spcAft>
            <a:buNone/>
          </a:pPr>
          <a:r>
            <a:rPr lang="en-US" sz="2200" kern="1200" dirty="0"/>
            <a:t>(seconds)</a:t>
          </a:r>
        </a:p>
      </dsp:txBody>
      <dsp:txXfrm>
        <a:off x="0" y="2357449"/>
        <a:ext cx="2571749" cy="1457364"/>
      </dsp:txXfrm>
    </dsp:sp>
    <dsp:sp modelId="{11D56AE4-67D9-4003-A1B0-E91855ADA4FB}">
      <dsp:nvSpPr>
        <dsp:cNvPr id="0" name=""/>
        <dsp:cNvSpPr/>
      </dsp:nvSpPr>
      <dsp:spPr>
        <a:xfrm>
          <a:off x="5329257" y="2357457"/>
          <a:ext cx="2571749" cy="154305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Working</a:t>
          </a:r>
        </a:p>
        <a:p>
          <a:pPr marL="0" lvl="0" indent="0" algn="ctr" defTabSz="977900">
            <a:lnSpc>
              <a:spcPct val="90000"/>
            </a:lnSpc>
            <a:spcBef>
              <a:spcPct val="0"/>
            </a:spcBef>
            <a:spcAft>
              <a:spcPct val="35000"/>
            </a:spcAft>
            <a:buNone/>
          </a:pPr>
          <a:r>
            <a:rPr lang="en-US" sz="2200" kern="1200" dirty="0"/>
            <a:t>(Minutes to days)</a:t>
          </a:r>
        </a:p>
      </dsp:txBody>
      <dsp:txXfrm>
        <a:off x="5329257" y="235745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39EC0-F2CC-4DEC-96C0-4B87D2CC1157}" type="datetimeFigureOut">
              <a:rPr lang="en-AU" smtClean="0"/>
              <a:t>23/11/2023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97FEE-DDA8-44F7-B77D-5C8936C16E78}" type="slidenum">
              <a:rPr lang="en-AU" smtClean="0"/>
              <a:t>‹#›</a:t>
            </a:fld>
            <a:endParaRPr lang="en-AU"/>
          </a:p>
        </p:txBody>
      </p:sp>
    </p:spTree>
    <p:extLst>
      <p:ext uri="{BB962C8B-B14F-4D97-AF65-F5344CB8AC3E}">
        <p14:creationId xmlns:p14="http://schemas.microsoft.com/office/powerpoint/2010/main" val="154682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E797FEE-DDA8-44F7-B77D-5C8936C16E78}" type="slidenum">
              <a:rPr lang="en-AU" smtClean="0"/>
              <a:t>3</a:t>
            </a:fld>
            <a:endParaRPr lang="en-AU"/>
          </a:p>
        </p:txBody>
      </p:sp>
    </p:spTree>
    <p:extLst>
      <p:ext uri="{BB962C8B-B14F-4D97-AF65-F5344CB8AC3E}">
        <p14:creationId xmlns:p14="http://schemas.microsoft.com/office/powerpoint/2010/main" val="5023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000000"/>
                </a:solidFill>
                <a:latin typeface="Comic Sans MS - 16"/>
              </a:rPr>
              <a:t>What is obvious to us and where we are going is not obvious to the learner. We spend much time trying to impart facts and skills as quickly as possible in a hit or miss way. They need to be revealed or students need to be guided through the struggle to make the connections. We spend very little time helping them to create the big picture or join the dots, this requires hard work; There has been no time in a crowded curriculum (hopefully the new syllabus gives us the freedom now to spend this time for deeper learning.</a:t>
            </a:r>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14</a:t>
            </a:fld>
            <a:endParaRPr lang="en-AU"/>
          </a:p>
        </p:txBody>
      </p:sp>
    </p:spTree>
    <p:extLst>
      <p:ext uri="{BB962C8B-B14F-4D97-AF65-F5344CB8AC3E}">
        <p14:creationId xmlns:p14="http://schemas.microsoft.com/office/powerpoint/2010/main" val="395341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Sousa is another well known author on how the Brain leans Mathematics. If we look at the things that help retention they all lie within the sphere of WM actions, </a:t>
            </a:r>
            <a:r>
              <a:rPr lang="en-US" sz="1200" b="1" i="0" u="none" strike="noStrike" dirty="0">
                <a:effectLst/>
              </a:rPr>
              <a:t>exploring , connecting , applying mathematical techniques and communicating.</a:t>
            </a:r>
            <a:endParaRPr lang="en-AU" b="1" dirty="0"/>
          </a:p>
        </p:txBody>
      </p:sp>
      <p:sp>
        <p:nvSpPr>
          <p:cNvPr id="4" name="Slide Number Placeholder 3"/>
          <p:cNvSpPr>
            <a:spLocks noGrp="1"/>
          </p:cNvSpPr>
          <p:nvPr>
            <p:ph type="sldNum" sz="quarter" idx="5"/>
          </p:nvPr>
        </p:nvSpPr>
        <p:spPr/>
        <p:txBody>
          <a:bodyPr/>
          <a:lstStyle/>
          <a:p>
            <a:fld id="{CE797FEE-DDA8-44F7-B77D-5C8936C16E78}" type="slidenum">
              <a:rPr lang="en-AU" smtClean="0"/>
              <a:t>15</a:t>
            </a:fld>
            <a:endParaRPr lang="en-AU"/>
          </a:p>
        </p:txBody>
      </p:sp>
    </p:spTree>
    <p:extLst>
      <p:ext uri="{BB962C8B-B14F-4D97-AF65-F5344CB8AC3E}">
        <p14:creationId xmlns:p14="http://schemas.microsoft.com/office/powerpoint/2010/main" val="266301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Working memory can handle only a few items at a time.  Time indicates how long on average they can process an item intently before fatigue or boredom sets in. For focus to continue there must be a change in the way he/she is processing the item. When planning lessons…less is more, shorter is better, cognitive load should be reduced (chunking) Initial and secondary rehearsal</a:t>
            </a:r>
            <a:r>
              <a:rPr lang="en-US" dirty="0">
                <a:solidFill>
                  <a:schemeClr val="bg1"/>
                </a:solidFill>
              </a:rPr>
              <a:t>. </a:t>
            </a:r>
            <a:r>
              <a:rPr lang="en-US" dirty="0"/>
              <a:t>The learner needs sufficient TIME to attach sense or meaning beyond initial processing if it is to transfer to secondary rehearsal, otherwise new information will likely be lost. Review, elaboration, assignment of relevance will significantly enhance the chance of retention. </a:t>
            </a:r>
            <a:r>
              <a:rPr lang="en-US" sz="1800" b="1" i="0" u="none" strike="noStrike" dirty="0">
                <a:solidFill>
                  <a:srgbClr val="FF0000"/>
                </a:solidFill>
                <a:effectLst/>
                <a:latin typeface="Arial" panose="020B0604020202020204" pitchFamily="34" charset="0"/>
              </a:rPr>
              <a:t>Chunking</a:t>
            </a:r>
            <a:r>
              <a:rPr lang="en-US" sz="1800" b="0" i="0" u="none" strike="noStrike" dirty="0">
                <a:solidFill>
                  <a:srgbClr val="222222"/>
                </a:solidFill>
                <a:effectLst/>
                <a:latin typeface="Arial" panose="020B0604020202020204" pitchFamily="34" charset="0"/>
              </a:rPr>
              <a:t> is a term referring to the process of taking individual pieces of information (chunks) and grouping them into larger units(that are connected o make sense together). </a:t>
            </a:r>
            <a:endParaRPr lang="en-US" b="0" dirty="0">
              <a:effectLst/>
            </a:endParaRPr>
          </a:p>
          <a:p>
            <a:pPr rtl="0">
              <a:spcBef>
                <a:spcPts val="0"/>
              </a:spcBef>
              <a:spcAft>
                <a:spcPts val="0"/>
              </a:spcAft>
            </a:pPr>
            <a:r>
              <a:rPr lang="en-US" sz="1800" b="0" i="0" u="none" strike="noStrike" dirty="0">
                <a:solidFill>
                  <a:srgbClr val="222222"/>
                </a:solidFill>
                <a:effectLst/>
                <a:latin typeface="Arial" panose="020B0604020202020204" pitchFamily="34" charset="0"/>
              </a:rPr>
              <a:t>By grouping each piece into a larger whole, you can improve the amount of information you can remember.</a:t>
            </a:r>
            <a:endParaRPr lang="en-US" b="0" dirty="0">
              <a:effectLst/>
            </a:endParaRPr>
          </a:p>
          <a:p>
            <a:br>
              <a:rPr lang="en-US" dirty="0"/>
            </a:br>
            <a:endParaRPr lang="en-US" dirty="0"/>
          </a:p>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16</a:t>
            </a:fld>
            <a:endParaRPr lang="en-AU"/>
          </a:p>
        </p:txBody>
      </p:sp>
    </p:spTree>
    <p:extLst>
      <p:ext uri="{BB962C8B-B14F-4D97-AF65-F5344CB8AC3E}">
        <p14:creationId xmlns:p14="http://schemas.microsoft.com/office/powerpoint/2010/main" val="209783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250ef543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250ef543b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6250ef543b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2509e68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2509e680d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Powerful images can help to represent problems, understand terms and so much more in working mathematically. Moreover students should always be encouraged to draw diagrams when working mathematically.</a:t>
            </a:r>
            <a:endParaRPr dirty="0"/>
          </a:p>
        </p:txBody>
      </p:sp>
      <p:sp>
        <p:nvSpPr>
          <p:cNvPr id="228" name="Google Shape;228;g62509e680d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CLT reinforces the importance of ‘struggle/effort ‘germane’ CL and intrinsic CL (e.g. X2 maths) but warns against unnecessary hurdle for students when solving problems.</a:t>
            </a:r>
          </a:p>
          <a:p>
            <a:pPr marL="0" lvl="0" indent="0" algn="l" rtl="0">
              <a:spcBef>
                <a:spcPts val="0"/>
              </a:spcBef>
              <a:spcAft>
                <a:spcPts val="0"/>
              </a:spcAft>
              <a:buNone/>
            </a:pPr>
            <a:endParaRPr dirty="0"/>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the number of items within capacity limits of working memory. </a:t>
            </a:r>
            <a:r>
              <a:rPr lang="en-US" dirty="0">
                <a:solidFill>
                  <a:schemeClr val="bg1"/>
                </a:solidFill>
              </a:rPr>
              <a:t>Less is more! </a:t>
            </a:r>
            <a:r>
              <a:rPr lang="en-US" dirty="0"/>
              <a:t>Keep within the time limits of working memory and students will stay focused and remember ….</a:t>
            </a:r>
            <a:r>
              <a:rPr lang="en-US" dirty="0">
                <a:solidFill>
                  <a:schemeClr val="bg1"/>
                </a:solidFill>
              </a:rPr>
              <a:t>shorter is better!</a:t>
            </a:r>
          </a:p>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21</a:t>
            </a:fld>
            <a:endParaRPr lang="en-AU"/>
          </a:p>
        </p:txBody>
      </p:sp>
    </p:spTree>
    <p:extLst>
      <p:ext uri="{BB962C8B-B14F-4D97-AF65-F5344CB8AC3E}">
        <p14:creationId xmlns:p14="http://schemas.microsoft.com/office/powerpoint/2010/main" val="180485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into account the </a:t>
            </a:r>
            <a:r>
              <a:rPr lang="en-US" i="1" dirty="0"/>
              <a:t>primacy-recency </a:t>
            </a:r>
            <a:r>
              <a:rPr lang="en-US" dirty="0"/>
              <a:t>effect.. Supporting the ‘hook’ at the start of the lesson along with processing of new information, importance of consolidation and massed practice and of cognitive closure where an opportunity to develop metacognition emerges in making students reflective.</a:t>
            </a:r>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22</a:t>
            </a:fld>
            <a:endParaRPr lang="en-AU"/>
          </a:p>
        </p:txBody>
      </p:sp>
    </p:spTree>
    <p:extLst>
      <p:ext uri="{BB962C8B-B14F-4D97-AF65-F5344CB8AC3E}">
        <p14:creationId xmlns:p14="http://schemas.microsoft.com/office/powerpoint/2010/main" val="227910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250ef543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250ef543b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attests to the importance of massed AND SPACED practice.</a:t>
            </a:r>
            <a:endParaRPr dirty="0"/>
          </a:p>
        </p:txBody>
      </p:sp>
      <p:sp>
        <p:nvSpPr>
          <p:cNvPr id="242" name="Google Shape;242;g6250ef543b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FF"/>
                </a:solidFill>
                <a:latin typeface="Comic Sans MS - 28"/>
              </a:rPr>
              <a:t>Math anxiety causes the release of cortisol in the blood. Cortisol refocuses the frontal lobe to deal with the anxiety. Meanwhile any unrelated learning in working memory is disrupted and lost. Some causes of Maths Anxiety have been attributed to  assessment, classroom culture, teacher attitudes and the curriculum. We will be looking at Instructional strategies and how they can be used to mitigate maths anxiety. </a:t>
            </a:r>
            <a:endParaRPr lang="en-US" sz="1200" dirty="0">
              <a:solidFill>
                <a:srgbClr val="0000FF"/>
              </a:solidFill>
              <a:latin typeface="Comic Sans MS - 28"/>
            </a:endParaRPr>
          </a:p>
          <a:p>
            <a:r>
              <a:rPr lang="en-AU" dirty="0">
                <a:solidFill>
                  <a:srgbClr val="000000"/>
                </a:solidFill>
                <a:latin typeface="Tahoma - 20"/>
              </a:rPr>
              <a:t>Johnathan Groves states “Teaching mathematics as meaningless, boring, uncreative garbage holds a lot of students back by making them think they are stupid in math. So they become self-fulfilling prophecies.  They think that... there is no hope for them to learn, so their brains shut down. I believe their real problem is not that they are less intelligent ....... but that they suffer more from math anxiety and learned helplessness” </a:t>
            </a:r>
            <a:endParaRPr lang="en-US" dirty="0">
              <a:solidFill>
                <a:srgbClr val="000000"/>
              </a:solidFill>
              <a:latin typeface="Tahoma - 20"/>
            </a:endParaRPr>
          </a:p>
          <a:p>
            <a:endParaRPr lang="en-US" dirty="0">
              <a:solidFill>
                <a:srgbClr val="000000"/>
              </a:solidFill>
              <a:latin typeface="Tahoma - 20"/>
            </a:endParaRPr>
          </a:p>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5</a:t>
            </a:fld>
            <a:endParaRPr lang="en-AU"/>
          </a:p>
        </p:txBody>
      </p:sp>
    </p:spTree>
    <p:extLst>
      <p:ext uri="{BB962C8B-B14F-4D97-AF65-F5344CB8AC3E}">
        <p14:creationId xmlns:p14="http://schemas.microsoft.com/office/powerpoint/2010/main" val="30454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0000"/>
                </a:solidFill>
                <a:latin typeface="Comic Sans MS - 16"/>
              </a:rPr>
              <a:t>encourage thinking in different ways...presenting and fostering diverse methods of solution by immersion </a:t>
            </a:r>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24</a:t>
            </a:fld>
            <a:endParaRPr lang="en-AU"/>
          </a:p>
        </p:txBody>
      </p:sp>
    </p:spTree>
    <p:extLst>
      <p:ext uri="{BB962C8B-B14F-4D97-AF65-F5344CB8AC3E}">
        <p14:creationId xmlns:p14="http://schemas.microsoft.com/office/powerpoint/2010/main" val="3444253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25</a:t>
            </a:fld>
            <a:endParaRPr lang="en-AU"/>
          </a:p>
        </p:txBody>
      </p:sp>
    </p:spTree>
    <p:extLst>
      <p:ext uri="{BB962C8B-B14F-4D97-AF65-F5344CB8AC3E}">
        <p14:creationId xmlns:p14="http://schemas.microsoft.com/office/powerpoint/2010/main" val="3455994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222222"/>
              </a:solidFill>
              <a:effectLst/>
              <a:latin typeface="Google Sans"/>
            </a:endParaRPr>
          </a:p>
          <a:p>
            <a:pPr algn="l" fontAlgn="t"/>
            <a:r>
              <a:rPr lang="en-AU" b="0" i="0" dirty="0">
                <a:solidFill>
                  <a:srgbClr val="1F1F1F"/>
                </a:solidFill>
                <a:effectLst/>
                <a:latin typeface="Google Sans"/>
              </a:rPr>
              <a:t>Francesca </a:t>
            </a:r>
            <a:r>
              <a:rPr lang="en-AU" b="0" i="0" dirty="0" err="1">
                <a:solidFill>
                  <a:srgbClr val="1F1F1F"/>
                </a:solidFill>
                <a:effectLst/>
                <a:latin typeface="Google Sans"/>
              </a:rPr>
              <a:t>Spissu</a:t>
            </a:r>
            <a:r>
              <a:rPr lang="en-AU" b="0" i="0" dirty="0">
                <a:solidFill>
                  <a:srgbClr val="1F1F1F"/>
                </a:solidFill>
                <a:effectLst/>
                <a:latin typeface="Google Sans"/>
              </a:rPr>
              <a:t> and Louise MacDonald at Casimir Catholic College have used this critical thinking scaffold to design WM tasks for their students with great success!</a:t>
            </a:r>
            <a:endParaRPr lang="en-AU" b="0" i="0" dirty="0">
              <a:solidFill>
                <a:srgbClr val="5F6368"/>
              </a:solidFill>
              <a:effectLst/>
              <a:latin typeface="Google Sans"/>
            </a:endParaRPr>
          </a:p>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33</a:t>
            </a:fld>
            <a:endParaRPr lang="en-AU"/>
          </a:p>
        </p:txBody>
      </p:sp>
    </p:spTree>
    <p:extLst>
      <p:ext uri="{BB962C8B-B14F-4D97-AF65-F5344CB8AC3E}">
        <p14:creationId xmlns:p14="http://schemas.microsoft.com/office/powerpoint/2010/main" val="1695654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start from a small sized group (say 3) to increasingly larger groups (10) and record number of students vs time taken to complete transfer of </a:t>
            </a:r>
            <a:r>
              <a:rPr lang="en-US" dirty="0" err="1"/>
              <a:t>hoola</a:t>
            </a:r>
            <a:r>
              <a:rPr lang="en-US" dirty="0"/>
              <a:t> hoop. Is there are relationship/</a:t>
            </a:r>
            <a:r>
              <a:rPr lang="en-US" dirty="0" err="1"/>
              <a:t>correlaton</a:t>
            </a:r>
            <a:r>
              <a:rPr lang="en-US" dirty="0"/>
              <a:t>? Can you predict the type of relationship. Explicit teaching back in the classroom of getting the regression line electronically .What does it mean?</a:t>
            </a:r>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34</a:t>
            </a:fld>
            <a:endParaRPr lang="en-AU"/>
          </a:p>
        </p:txBody>
      </p:sp>
    </p:spTree>
    <p:extLst>
      <p:ext uri="{BB962C8B-B14F-4D97-AF65-F5344CB8AC3E}">
        <p14:creationId xmlns:p14="http://schemas.microsoft.com/office/powerpoint/2010/main" val="1999069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simulate a simple power of 2 pandemic, and record infections according to rounds. A table of values is then used to find the algebraic rule and graph. Part 2: what happens when immunity is introduced? Different </a:t>
            </a:r>
            <a:r>
              <a:rPr lang="en-US" dirty="0" err="1"/>
              <a:t>coloured</a:t>
            </a:r>
            <a:r>
              <a:rPr lang="en-US" dirty="0"/>
              <a:t> cards given to those with immunity. Can you predict what will happen?</a:t>
            </a:r>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35</a:t>
            </a:fld>
            <a:endParaRPr lang="en-AU"/>
          </a:p>
        </p:txBody>
      </p:sp>
    </p:spTree>
    <p:extLst>
      <p:ext uri="{BB962C8B-B14F-4D97-AF65-F5344CB8AC3E}">
        <p14:creationId xmlns:p14="http://schemas.microsoft.com/office/powerpoint/2010/main" val="83721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rPr>
              <a:t>Explicit teaching is very important in laying a foundation of factual knowledge and helping to create conceptual frameworks. </a:t>
            </a:r>
            <a:r>
              <a:rPr lang="en-US" sz="1200" b="0" i="0" dirty="0">
                <a:solidFill>
                  <a:srgbClr val="232323"/>
                </a:solidFill>
                <a:effectLst/>
                <a:highlight>
                  <a:srgbClr val="FFFFFF"/>
                </a:highlight>
                <a:latin typeface="Source Sans Pro"/>
                <a:ea typeface="Source Sans Pro"/>
                <a:sym typeface="Source Sans Pro"/>
              </a:rPr>
              <a:t>I</a:t>
            </a:r>
            <a:r>
              <a:rPr lang="en-US" sz="1200" dirty="0">
                <a:solidFill>
                  <a:srgbClr val="232323"/>
                </a:solidFill>
                <a:highlight>
                  <a:srgbClr val="FFFFFF"/>
                </a:highlight>
                <a:latin typeface="Source Sans Pro"/>
                <a:ea typeface="Source Sans Pro"/>
                <a:cs typeface="Source Sans Pro"/>
                <a:sym typeface="Source Sans Pro"/>
              </a:rPr>
              <a:t>nstruction provided by teachers should be explicit and detailed, providing students with worked examples to problems that they will face will reduce working memory load and facilitate transfer of the needed information to long-term memory. </a:t>
            </a:r>
            <a:r>
              <a:rPr lang="en-US" sz="1200" b="0" i="0" dirty="0">
                <a:effectLst/>
                <a:latin typeface="Arial" panose="020B0604020202020204" pitchFamily="34" charset="0"/>
              </a:rPr>
              <a:t> However it is ‘Working Mathematically’ that helps students make the necessary connections to assist deep learning, facilitate retrieval and help to develop critical thinking skills.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9300"/>
              </a:solidFill>
              <a:latin typeface="Arial - 16"/>
            </a:endParaRPr>
          </a:p>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6</a:t>
            </a:fld>
            <a:endParaRPr lang="en-AU"/>
          </a:p>
        </p:txBody>
      </p:sp>
    </p:spTree>
    <p:extLst>
      <p:ext uri="{BB962C8B-B14F-4D97-AF65-F5344CB8AC3E}">
        <p14:creationId xmlns:p14="http://schemas.microsoft.com/office/powerpoint/2010/main" val="39045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7</a:t>
            </a:fld>
            <a:endParaRPr lang="en-AU"/>
          </a:p>
        </p:txBody>
      </p:sp>
    </p:spTree>
    <p:extLst>
      <p:ext uri="{BB962C8B-B14F-4D97-AF65-F5344CB8AC3E}">
        <p14:creationId xmlns:p14="http://schemas.microsoft.com/office/powerpoint/2010/main" val="32430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 16"/>
              </a:rPr>
              <a:t>Millions of bits of information are detected by the brain every minute. The brain values change because it is the key to survival. </a:t>
            </a:r>
            <a:r>
              <a:rPr lang="en-US" sz="1200" dirty="0">
                <a:solidFill>
                  <a:srgbClr val="009300"/>
                </a:solidFill>
                <a:latin typeface="Arial - 16"/>
              </a:rPr>
              <a:t>Can it hurt me? </a:t>
            </a:r>
            <a:r>
              <a:rPr lang="en-AU" sz="1200" dirty="0">
                <a:solidFill>
                  <a:srgbClr val="009300"/>
                </a:solidFill>
                <a:latin typeface="Arial - 16"/>
              </a:rPr>
              <a:t>Can it help my future survival?</a:t>
            </a:r>
            <a:endParaRPr lang="en-US" sz="1200" dirty="0">
              <a:solidFill>
                <a:srgbClr val="009300"/>
              </a:solidFill>
              <a:latin typeface="Arial - 16"/>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9300"/>
              </a:solidFill>
              <a:latin typeface="Arial - 16"/>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Arial - 1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Arial - 16"/>
              </a:rPr>
              <a:t>survival</a:t>
            </a:r>
          </a:p>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9</a:t>
            </a:fld>
            <a:endParaRPr lang="en-AU"/>
          </a:p>
        </p:txBody>
      </p:sp>
    </p:spTree>
    <p:extLst>
      <p:ext uri="{BB962C8B-B14F-4D97-AF65-F5344CB8AC3E}">
        <p14:creationId xmlns:p14="http://schemas.microsoft.com/office/powerpoint/2010/main" val="15823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Lucida Sans Unicode - 36"/>
              </a:rPr>
              <a:t>Japanese word for struggle.</a:t>
            </a:r>
            <a:r>
              <a:rPr lang="en-AU" dirty="0">
                <a:solidFill>
                  <a:srgbClr val="000000"/>
                </a:solidFill>
                <a:latin typeface="Comic Sans MS - 16"/>
              </a:rPr>
              <a:t> Teach through problem solving; often this is the weak area for most students. Hardship is an important part of learning. Repetitious and easy "busy work" does an injustice to their learning and can even cause stress. </a:t>
            </a:r>
            <a:endParaRPr lang="en-US" sz="1200" dirty="0">
              <a:solidFill>
                <a:srgbClr val="000000"/>
              </a:solidFill>
              <a:latin typeface="Lucida Sans Unicode - 36"/>
            </a:endParaRPr>
          </a:p>
          <a:p>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10</a:t>
            </a:fld>
            <a:endParaRPr lang="en-AU"/>
          </a:p>
        </p:txBody>
      </p:sp>
    </p:spTree>
    <p:extLst>
      <p:ext uri="{BB962C8B-B14F-4D97-AF65-F5344CB8AC3E}">
        <p14:creationId xmlns:p14="http://schemas.microsoft.com/office/powerpoint/2010/main" val="166309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rgbClr val="000000"/>
                </a:solidFill>
                <a:latin typeface="Times New Roman - 33"/>
                <a:ea typeface="+mn-ea"/>
                <a:cs typeface="+mn-cs"/>
              </a:rPr>
              <a:t>This higher order thinking and analysis contributes to a </a:t>
            </a:r>
            <a:r>
              <a:rPr lang="en-AU" sz="1200" b="1" kern="1200" dirty="0">
                <a:solidFill>
                  <a:srgbClr val="FF0000"/>
                </a:solidFill>
                <a:latin typeface="Times New Roman - 33"/>
                <a:ea typeface="+mn-ea"/>
                <a:cs typeface="+mn-cs"/>
              </a:rPr>
              <a:t>deeper understanding </a:t>
            </a:r>
            <a:r>
              <a:rPr lang="en-AU" sz="1200" kern="1200" dirty="0">
                <a:solidFill>
                  <a:srgbClr val="000000"/>
                </a:solidFill>
                <a:latin typeface="Times New Roman - 33"/>
                <a:ea typeface="+mn-ea"/>
                <a:cs typeface="+mn-cs"/>
              </a:rPr>
              <a:t>of learning. </a:t>
            </a:r>
            <a:r>
              <a:rPr lang="en-AU" sz="1200" kern="1200" dirty="0" err="1">
                <a:solidFill>
                  <a:srgbClr val="000000"/>
                </a:solidFill>
                <a:latin typeface="Times New Roman - 33"/>
                <a:ea typeface="+mn-ea"/>
                <a:cs typeface="+mn-cs"/>
              </a:rPr>
              <a:t>Starratt</a:t>
            </a:r>
            <a:r>
              <a:rPr lang="en-AU" sz="1200" kern="1200" dirty="0">
                <a:solidFill>
                  <a:srgbClr val="000000"/>
                </a:solidFill>
                <a:latin typeface="Times New Roman - 33"/>
                <a:ea typeface="+mn-ea"/>
                <a:cs typeface="+mn-cs"/>
              </a:rPr>
              <a:t> (2004) maintains that this ​understanding is further enhanced by a relationship to the trajectory of students’ lives</a:t>
            </a:r>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11</a:t>
            </a:fld>
            <a:endParaRPr lang="en-AU"/>
          </a:p>
        </p:txBody>
      </p:sp>
    </p:spTree>
    <p:extLst>
      <p:ext uri="{BB962C8B-B14F-4D97-AF65-F5344CB8AC3E}">
        <p14:creationId xmlns:p14="http://schemas.microsoft.com/office/powerpoint/2010/main" val="335145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a scan of what a brain might look like after automaticity of a skill is acquired. There is a drastic reduction of activity in brain. </a:t>
            </a:r>
            <a:r>
              <a:rPr lang="en-US" dirty="0"/>
              <a:t>Tools to solve problems are easily accessed and used without thinking.</a:t>
            </a:r>
            <a:r>
              <a:rPr lang="en-AU" sz="1200" dirty="0">
                <a:solidFill>
                  <a:srgbClr val="000000"/>
                </a:solidFill>
                <a:latin typeface="Comic Sans MS - 16"/>
              </a:rPr>
              <a:t> </a:t>
            </a:r>
            <a:endParaRPr lang="en-AU" dirty="0"/>
          </a:p>
        </p:txBody>
      </p:sp>
      <p:sp>
        <p:nvSpPr>
          <p:cNvPr id="4" name="Slide Number Placeholder 3"/>
          <p:cNvSpPr>
            <a:spLocks noGrp="1"/>
          </p:cNvSpPr>
          <p:nvPr>
            <p:ph type="sldNum" sz="quarter" idx="5"/>
          </p:nvPr>
        </p:nvSpPr>
        <p:spPr/>
        <p:txBody>
          <a:bodyPr/>
          <a:lstStyle/>
          <a:p>
            <a:fld id="{CE797FEE-DDA8-44F7-B77D-5C8936C16E78}" type="slidenum">
              <a:rPr lang="en-AU" smtClean="0"/>
              <a:t>12</a:t>
            </a:fld>
            <a:endParaRPr lang="en-AU"/>
          </a:p>
        </p:txBody>
      </p:sp>
    </p:spTree>
    <p:extLst>
      <p:ext uri="{BB962C8B-B14F-4D97-AF65-F5344CB8AC3E}">
        <p14:creationId xmlns:p14="http://schemas.microsoft.com/office/powerpoint/2010/main" val="101248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rgbClr val="8B0000"/>
                </a:solidFill>
                <a:latin typeface="Times New Roman - 24"/>
              </a:rPr>
              <a:t>Dopamine Pathways. In the brain, dopamine plays an important role in the regulation of reward. When a problem that has required effort has been solved, Dopamine is released causing pleasure. </a:t>
            </a:r>
            <a:r>
              <a:rPr lang="en-AU" sz="1200" dirty="0">
                <a:solidFill>
                  <a:srgbClr val="000000"/>
                </a:solidFill>
                <a:latin typeface="Comic Sans MS - 16"/>
              </a:rPr>
              <a:t>Make learning challenging but successful, meaningful  but fun! </a:t>
            </a:r>
            <a:r>
              <a:rPr lang="en-AU" sz="1200" kern="1200" dirty="0">
                <a:solidFill>
                  <a:srgbClr val="000000"/>
                </a:solidFill>
                <a:latin typeface="Comic Sans MS - 16"/>
                <a:ea typeface="+mn-ea"/>
                <a:cs typeface="+mn-cs"/>
              </a:rPr>
              <a:t>Neurones that fire together wire together.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p:txBody>
      </p:sp>
      <p:sp>
        <p:nvSpPr>
          <p:cNvPr id="4" name="Slide Number Placeholder 3"/>
          <p:cNvSpPr>
            <a:spLocks noGrp="1"/>
          </p:cNvSpPr>
          <p:nvPr>
            <p:ph type="sldNum" sz="quarter" idx="5"/>
          </p:nvPr>
        </p:nvSpPr>
        <p:spPr/>
        <p:txBody>
          <a:bodyPr/>
          <a:lstStyle/>
          <a:p>
            <a:fld id="{CE797FEE-DDA8-44F7-B77D-5C8936C16E78}" type="slidenum">
              <a:rPr lang="en-AU" smtClean="0"/>
              <a:t>13</a:t>
            </a:fld>
            <a:endParaRPr lang="en-AU"/>
          </a:p>
        </p:txBody>
      </p:sp>
    </p:spTree>
    <p:extLst>
      <p:ext uri="{BB962C8B-B14F-4D97-AF65-F5344CB8AC3E}">
        <p14:creationId xmlns:p14="http://schemas.microsoft.com/office/powerpoint/2010/main" val="399091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3DDB-EDBE-6C0F-B283-ED587627DF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F38EEC1-37FB-5629-D2FC-2EB2A2328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C449059-35D6-4126-B0AF-BA85683FE3AE}"/>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5" name="Footer Placeholder 4">
            <a:extLst>
              <a:ext uri="{FF2B5EF4-FFF2-40B4-BE49-F238E27FC236}">
                <a16:creationId xmlns:a16="http://schemas.microsoft.com/office/drawing/2014/main" id="{CB670233-1A87-0ED4-6892-E753608FC9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E5C187-7422-D5C9-CABC-6CB499636EB0}"/>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269702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42F1-7AF0-F1DD-2C50-699B7E2971C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15FF539-F572-F3BE-E14C-32F4DD6E6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B78D24-D7E1-9032-8EE0-160888D84038}"/>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5" name="Footer Placeholder 4">
            <a:extLst>
              <a:ext uri="{FF2B5EF4-FFF2-40B4-BE49-F238E27FC236}">
                <a16:creationId xmlns:a16="http://schemas.microsoft.com/office/drawing/2014/main" id="{428A5348-39C4-509E-61A3-C52C8DC7A1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F5EAE4-4F75-392C-ADC4-B4C22BA7B7AE}"/>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59801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75E281-382E-4AB2-4C7D-EED3997FE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DB342C9-5CBB-A328-5241-066382521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075954-C54A-A857-A4D0-0995FC6030D1}"/>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5" name="Footer Placeholder 4">
            <a:extLst>
              <a:ext uri="{FF2B5EF4-FFF2-40B4-BE49-F238E27FC236}">
                <a16:creationId xmlns:a16="http://schemas.microsoft.com/office/drawing/2014/main" id="{85F0FC6A-0484-740E-6C03-2762AD0B76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D62FC9-2C35-837F-5E85-C1B70D9F77A4}"/>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233946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8535-22CB-C3A3-45EA-7B6C2222FF5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9BD07D-DEA2-7AC6-D7F9-1A368F7D4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FB4580-D0B1-2534-6574-FD40EFC88AE0}"/>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5" name="Footer Placeholder 4">
            <a:extLst>
              <a:ext uri="{FF2B5EF4-FFF2-40B4-BE49-F238E27FC236}">
                <a16:creationId xmlns:a16="http://schemas.microsoft.com/office/drawing/2014/main" id="{CBB03810-26B2-E813-5D35-A2A0950AF3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03F25D-7D69-353D-30FE-F0EE7888EE53}"/>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388529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B436-D374-D59F-E4E9-A10B25B4F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0A17462-7682-FA1D-919B-9CE74E42ED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01ED8-B495-0D69-876C-3420CCE877F5}"/>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5" name="Footer Placeholder 4">
            <a:extLst>
              <a:ext uri="{FF2B5EF4-FFF2-40B4-BE49-F238E27FC236}">
                <a16:creationId xmlns:a16="http://schemas.microsoft.com/office/drawing/2014/main" id="{FC546089-B8EA-53BA-16CA-5E39C62860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6773F3-72C2-67DF-6195-0E354A0730D9}"/>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101786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CE67-C1C3-95A0-4611-2A263B606F3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5792CC-87CE-63FF-FD5C-44A5A3AD2C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A19CB85-D9FB-0F92-CB4C-DE7C141661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DEA8890-E580-6FB3-4413-4F008356F8A2}"/>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6" name="Footer Placeholder 5">
            <a:extLst>
              <a:ext uri="{FF2B5EF4-FFF2-40B4-BE49-F238E27FC236}">
                <a16:creationId xmlns:a16="http://schemas.microsoft.com/office/drawing/2014/main" id="{34C33062-486D-0312-877F-789EA199B01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768B0D9-CADD-AF06-6E3F-FAF5E275EE6E}"/>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178079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2C69-42E5-8BAA-CD6D-711C18D6C7D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32CA5FA-C1D8-5DE1-F1B3-88219B353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933253-8DC4-5266-E895-BD48FCDB0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6BAFA86-DA60-812C-F76A-1B8165CB5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A9BD2F-B2BC-F18E-9DB1-7DF8BB3E24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3422641-44B6-4C02-5DAF-F31B57BF90E3}"/>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8" name="Footer Placeholder 7">
            <a:extLst>
              <a:ext uri="{FF2B5EF4-FFF2-40B4-BE49-F238E27FC236}">
                <a16:creationId xmlns:a16="http://schemas.microsoft.com/office/drawing/2014/main" id="{3726C1F5-D9EE-92AB-10B3-C2E3AC89608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C4DFCCC-5D89-6D41-91AB-DB00B23FF057}"/>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156728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F30E-B55A-FAC4-FD0E-29633257520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9AF062C-6E5D-AE07-712C-B7856D941825}"/>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4" name="Footer Placeholder 3">
            <a:extLst>
              <a:ext uri="{FF2B5EF4-FFF2-40B4-BE49-F238E27FC236}">
                <a16:creationId xmlns:a16="http://schemas.microsoft.com/office/drawing/2014/main" id="{F4888F3F-0185-9B69-201A-587AFF42841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D099AB1-D080-6874-8993-BA0691F85531}"/>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203564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6D529-501E-1D24-A5D4-F08EEFC29E75}"/>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3" name="Footer Placeholder 2">
            <a:extLst>
              <a:ext uri="{FF2B5EF4-FFF2-40B4-BE49-F238E27FC236}">
                <a16:creationId xmlns:a16="http://schemas.microsoft.com/office/drawing/2014/main" id="{04B8CDDA-B8A6-77BA-AC31-260DB82094B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05341AF-EA67-1676-14B5-F9C71FB4384F}"/>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213127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DA44-D3EE-C009-D272-26AD99C2E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5E0FE20-6F04-958C-FD74-34C43FD8B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F12255C-8565-BF72-F256-63D059793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F82A4-FA45-9302-CB16-9E89B23AB1A2}"/>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6" name="Footer Placeholder 5">
            <a:extLst>
              <a:ext uri="{FF2B5EF4-FFF2-40B4-BE49-F238E27FC236}">
                <a16:creationId xmlns:a16="http://schemas.microsoft.com/office/drawing/2014/main" id="{F44BD9AB-5367-7FCA-789C-1B1C1467499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7FFD64-DD5F-6A5C-C07E-B13C5C408CD7}"/>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390326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B15F-20F0-2A1D-357E-B2BB00207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7E0F1DF-53BC-9578-0A3F-663C4D58A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EDD7B26-E261-138E-0061-9E29AD434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BA6C7F-140E-739E-DF2B-1D9F825F02B8}"/>
              </a:ext>
            </a:extLst>
          </p:cNvPr>
          <p:cNvSpPr>
            <a:spLocks noGrp="1"/>
          </p:cNvSpPr>
          <p:nvPr>
            <p:ph type="dt" sz="half" idx="10"/>
          </p:nvPr>
        </p:nvSpPr>
        <p:spPr/>
        <p:txBody>
          <a:bodyPr/>
          <a:lstStyle/>
          <a:p>
            <a:fld id="{54410C0B-9203-4836-919E-946B6D437F93}" type="datetimeFigureOut">
              <a:rPr lang="en-AU" smtClean="0"/>
              <a:t>23/11/2023</a:t>
            </a:fld>
            <a:endParaRPr lang="en-AU"/>
          </a:p>
        </p:txBody>
      </p:sp>
      <p:sp>
        <p:nvSpPr>
          <p:cNvPr id="6" name="Footer Placeholder 5">
            <a:extLst>
              <a:ext uri="{FF2B5EF4-FFF2-40B4-BE49-F238E27FC236}">
                <a16:creationId xmlns:a16="http://schemas.microsoft.com/office/drawing/2014/main" id="{D69C1910-C4F8-7C8F-D861-58F85B68D8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73BDB5-1299-D516-6EAE-D3DB6CB2ADAA}"/>
              </a:ext>
            </a:extLst>
          </p:cNvPr>
          <p:cNvSpPr>
            <a:spLocks noGrp="1"/>
          </p:cNvSpPr>
          <p:nvPr>
            <p:ph type="sldNum" sz="quarter" idx="12"/>
          </p:nvPr>
        </p:nvSpPr>
        <p:spPr/>
        <p:txBody>
          <a:bodyPr/>
          <a:lstStyle/>
          <a:p>
            <a:fld id="{AADC3B8D-E85F-4822-9D0D-A837EAE45765}" type="slidenum">
              <a:rPr lang="en-AU" smtClean="0"/>
              <a:t>‹#›</a:t>
            </a:fld>
            <a:endParaRPr lang="en-AU"/>
          </a:p>
        </p:txBody>
      </p:sp>
    </p:spTree>
    <p:extLst>
      <p:ext uri="{BB962C8B-B14F-4D97-AF65-F5344CB8AC3E}">
        <p14:creationId xmlns:p14="http://schemas.microsoft.com/office/powerpoint/2010/main" val="20984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DF747-1A2D-0083-7B64-19D8F0916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68936B3-0457-3D11-410E-49FDC3255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011213-03F8-7505-5693-681AFEF5B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10C0B-9203-4836-919E-946B6D437F93}" type="datetimeFigureOut">
              <a:rPr lang="en-AU" smtClean="0"/>
              <a:t>23/11/2023</a:t>
            </a:fld>
            <a:endParaRPr lang="en-AU"/>
          </a:p>
        </p:txBody>
      </p:sp>
      <p:sp>
        <p:nvSpPr>
          <p:cNvPr id="5" name="Footer Placeholder 4">
            <a:extLst>
              <a:ext uri="{FF2B5EF4-FFF2-40B4-BE49-F238E27FC236}">
                <a16:creationId xmlns:a16="http://schemas.microsoft.com/office/drawing/2014/main" id="{AF914F96-E905-BE19-1175-BD6F45E80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41F5B25-2FDE-FD25-57B4-4BA108301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C3B8D-E85F-4822-9D0D-A837EAE45765}" type="slidenum">
              <a:rPr lang="en-AU" smtClean="0"/>
              <a:t>‹#›</a:t>
            </a:fld>
            <a:endParaRPr lang="en-AU"/>
          </a:p>
        </p:txBody>
      </p:sp>
    </p:spTree>
    <p:extLst>
      <p:ext uri="{BB962C8B-B14F-4D97-AF65-F5344CB8AC3E}">
        <p14:creationId xmlns:p14="http://schemas.microsoft.com/office/powerpoint/2010/main" val="50036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1.wmf"/><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www.teachermagazine.com/au_en/articles/an-introduction-to-cognitive-load-theory?utm_source=CM&amp;utm_medium=Bulletin&amp;utm_content=30Jul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hyperlink" Target="https://nrich.maths.org/5061" TargetMode="External"/><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hyperlink" Target="https://mathsvenns.com/mean-median-mode-and-range-2/" TargetMode="External"/><Relationship Id="rId5" Type="http://schemas.openxmlformats.org/officeDocument/2006/relationships/hyperlink" Target="http://www.murderousmaths.co.uk/teacher/Catrionas%20Puzzles.htm" TargetMode="Externa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nrich.maths.org/content/id/6468/Curvy%20Areas.pdf"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abs/pii/S073805931730277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acara.edu.au/reporting/national-report-on-schooling-in-australia/naplan-national-result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teacherspayteachers.com/Product/Matching-Graphs-to-Quadratic-Equations-Activity-Free-Version-192265" TargetMode="External"/><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hyperlink" Target="https://nrich.maths.org/pelmanisms/main.html?game=fractionsanddecimalsab&amp;timer=on&amp;start=face-u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3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E8ewOvSq5nc?start=3&amp;feature=oembed"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www.edutopia.org/big-thinkers-judy-willis-neuroscience-learning-vide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B053159-035E-5E05-10EF-F836BD08CBC5}"/>
              </a:ext>
            </a:extLst>
          </p:cNvPr>
          <p:cNvSpPr>
            <a:spLocks noGrp="1"/>
          </p:cNvSpPr>
          <p:nvPr>
            <p:ph type="subTitle" idx="1"/>
          </p:nvPr>
        </p:nvSpPr>
        <p:spPr>
          <a:xfrm>
            <a:off x="398864" y="1205729"/>
            <a:ext cx="5563921" cy="4855389"/>
          </a:xfrm>
        </p:spPr>
        <p:txBody>
          <a:bodyPr>
            <a:normAutofit/>
          </a:bodyPr>
          <a:lstStyle/>
          <a:p>
            <a:pPr algn="l"/>
            <a:br>
              <a:rPr lang="en-US" sz="1400" b="1" i="0" dirty="0">
                <a:effectLst/>
                <a:latin typeface="Arial" panose="020B0604020202020204" pitchFamily="34" charset="0"/>
              </a:rPr>
            </a:br>
            <a:r>
              <a:rPr lang="en-US" sz="1600" b="1" i="0" dirty="0">
                <a:effectLst/>
                <a:latin typeface="Arial" panose="020B0604020202020204" pitchFamily="34" charset="0"/>
              </a:rPr>
              <a:t>How can working mathematically help students to retain the mathematical knowledge and skills they learn in classrooms? </a:t>
            </a:r>
          </a:p>
          <a:p>
            <a:pPr algn="l"/>
            <a:endParaRPr lang="en-US" sz="1600" b="1" i="0" dirty="0">
              <a:effectLst/>
              <a:latin typeface="Arial" panose="020B0604020202020204" pitchFamily="34" charset="0"/>
            </a:endParaRPr>
          </a:p>
          <a:p>
            <a:pPr algn="l"/>
            <a:r>
              <a:rPr lang="en-US" sz="1600" b="0" i="0" dirty="0">
                <a:effectLst/>
                <a:latin typeface="Arial" panose="020B0604020202020204" pitchFamily="34" charset="0"/>
              </a:rPr>
              <a:t>We will</a:t>
            </a:r>
          </a:p>
          <a:p>
            <a:pPr algn="l">
              <a:buFont typeface="Arial" panose="020B0604020202020204" pitchFamily="34" charset="0"/>
              <a:buChar char="•"/>
            </a:pPr>
            <a:r>
              <a:rPr lang="en-US" sz="1600" b="0" i="0" dirty="0">
                <a:effectLst/>
                <a:latin typeface="Arial" panose="020B0604020202020204" pitchFamily="34" charset="0"/>
              </a:rPr>
              <a:t>explore the interrelationship between working mathematically and how the brain learns</a:t>
            </a:r>
          </a:p>
          <a:p>
            <a:pPr algn="l">
              <a:buFont typeface="Arial" panose="020B0604020202020204" pitchFamily="34" charset="0"/>
              <a:buChar char="•"/>
            </a:pPr>
            <a:endParaRPr lang="en-US" sz="1400" b="0" i="0" dirty="0">
              <a:effectLst/>
              <a:latin typeface="Arial" panose="020B0604020202020204" pitchFamily="34" charset="0"/>
            </a:endParaRPr>
          </a:p>
          <a:p>
            <a:pPr algn="l">
              <a:buFont typeface="Arial" panose="020B0604020202020204" pitchFamily="34" charset="0"/>
              <a:buChar char="•"/>
            </a:pPr>
            <a:r>
              <a:rPr lang="en-US" sz="1600" b="0" i="0" dirty="0">
                <a:effectLst/>
                <a:latin typeface="Arial" panose="020B0604020202020204" pitchFamily="34" charset="0"/>
              </a:rPr>
              <a:t>view examples of working mathematically tasks that have been used to help students make connections and develop critical thinking skills.</a:t>
            </a:r>
          </a:p>
          <a:p>
            <a:pPr algn="l"/>
            <a:endParaRPr lang="en-US" sz="1400" b="0" i="0" dirty="0">
              <a:effectLst/>
              <a:latin typeface="Arial" panose="020B0604020202020204" pitchFamily="34" charset="0"/>
            </a:endParaRPr>
          </a:p>
          <a:p>
            <a:pPr algn="l"/>
            <a:endParaRPr lang="en-US" sz="1400" b="0" i="0" dirty="0">
              <a:effectLst/>
              <a:latin typeface="Arial" panose="020B0604020202020204" pitchFamily="34" charset="0"/>
            </a:endParaRPr>
          </a:p>
          <a:p>
            <a:pPr algn="l">
              <a:buFont typeface="Arial" panose="020B0604020202020204" pitchFamily="34" charset="0"/>
              <a:buChar char="•"/>
            </a:pPr>
            <a:r>
              <a:rPr lang="en-US" sz="1600" b="0" i="0" dirty="0">
                <a:effectLst/>
                <a:latin typeface="Arial" panose="020B0604020202020204" pitchFamily="34" charset="0"/>
              </a:rPr>
              <a:t>gain insights into the impact this can have on student learning </a:t>
            </a:r>
          </a:p>
          <a:p>
            <a:pPr algn="l"/>
            <a:endParaRPr lang="en-AU" sz="600" dirty="0"/>
          </a:p>
        </p:txBody>
      </p:sp>
      <p:pic>
        <p:nvPicPr>
          <p:cNvPr id="4" name="Picture 3">
            <a:extLst>
              <a:ext uri="{FF2B5EF4-FFF2-40B4-BE49-F238E27FC236}">
                <a16:creationId xmlns:a16="http://schemas.microsoft.com/office/drawing/2014/main" id="{6F422C58-1DE5-A2D6-C1BE-96326E43F373}"/>
              </a:ext>
            </a:extLst>
          </p:cNvPr>
          <p:cNvPicPr>
            <a:picLocks/>
          </p:cNvPicPr>
          <p:nvPr/>
        </p:nvPicPr>
        <p:blipFill rotWithShape="1">
          <a:blip r:embed="rId2">
            <a:extLst>
              <a:ext uri="{28A0092B-C50C-407E-A947-70E740481C1C}">
                <a14:useLocalDpi xmlns:a14="http://schemas.microsoft.com/office/drawing/2010/main" val="0"/>
              </a:ext>
            </a:extLst>
          </a:blip>
          <a:srcRect r="-2" b="1024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rgbClr r="0" g="0" b="0">
              <a:alpha val="0"/>
            </a:scrgbClr>
          </a:solidFill>
        </p:spPr>
      </p:pic>
      <p:sp>
        <p:nvSpPr>
          <p:cNvPr id="5" name="TextBox 4">
            <a:extLst>
              <a:ext uri="{FF2B5EF4-FFF2-40B4-BE49-F238E27FC236}">
                <a16:creationId xmlns:a16="http://schemas.microsoft.com/office/drawing/2014/main" id="{732E6D77-4828-3BB3-1B02-7B941BE2EEC7}"/>
              </a:ext>
            </a:extLst>
          </p:cNvPr>
          <p:cNvSpPr txBox="1"/>
          <p:nvPr/>
        </p:nvSpPr>
        <p:spPr>
          <a:xfrm>
            <a:off x="108669" y="128511"/>
            <a:ext cx="7368455" cy="1077218"/>
          </a:xfrm>
          <a:prstGeom prst="rect">
            <a:avLst/>
          </a:prstGeom>
          <a:noFill/>
        </p:spPr>
        <p:txBody>
          <a:bodyPr vert="horz" wrap="square" rtlCol="0">
            <a:spAutoFit/>
          </a:bodyPr>
          <a:lstStyle/>
          <a:p>
            <a:pPr algn="l"/>
            <a:r>
              <a:rPr lang="en-US" sz="3200" b="1" i="0" dirty="0">
                <a:effectLst/>
                <a:latin typeface="Arial" panose="020B0604020202020204" pitchFamily="34" charset="0"/>
              </a:rPr>
              <a:t>Working Mathematically and how the brain learns: Making Connections</a:t>
            </a:r>
            <a:endParaRPr lang="en-US" sz="3200" b="0" i="0" dirty="0">
              <a:effectLst/>
              <a:latin typeface="Arial" panose="020B0604020202020204" pitchFamily="34" charset="0"/>
            </a:endParaRPr>
          </a:p>
        </p:txBody>
      </p:sp>
      <p:sp>
        <p:nvSpPr>
          <p:cNvPr id="6" name="TextBox 5">
            <a:extLst>
              <a:ext uri="{FF2B5EF4-FFF2-40B4-BE49-F238E27FC236}">
                <a16:creationId xmlns:a16="http://schemas.microsoft.com/office/drawing/2014/main" id="{14EC7D82-FDB0-45E7-C2DF-AE84602CF996}"/>
              </a:ext>
            </a:extLst>
          </p:cNvPr>
          <p:cNvSpPr txBox="1"/>
          <p:nvPr/>
        </p:nvSpPr>
        <p:spPr>
          <a:xfrm>
            <a:off x="3240024" y="6342496"/>
            <a:ext cx="4123765" cy="350417"/>
          </a:xfrm>
          <a:prstGeom prst="rect">
            <a:avLst/>
          </a:prstGeom>
          <a:noFill/>
        </p:spPr>
        <p:txBody>
          <a:bodyPr vert="horz" rtlCol="0">
            <a:spAutoFit/>
          </a:bodyPr>
          <a:lstStyle/>
          <a:p>
            <a:r>
              <a:rPr lang="en-US" sz="1677" b="1" dirty="0">
                <a:solidFill>
                  <a:srgbClr val="333333"/>
                </a:solidFill>
                <a:latin typeface="Arial - 26"/>
              </a:rPr>
              <a:t>Angela D’Angelo</a:t>
            </a:r>
          </a:p>
        </p:txBody>
      </p:sp>
    </p:spTree>
    <p:extLst>
      <p:ext uri="{BB962C8B-B14F-4D97-AF65-F5344CB8AC3E}">
        <p14:creationId xmlns:p14="http://schemas.microsoft.com/office/powerpoint/2010/main" val="39857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7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7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37" name="Freeform: Shape 103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p:cNvSpPr txBox="1"/>
          <p:nvPr/>
        </p:nvSpPr>
        <p:spPr>
          <a:xfrm>
            <a:off x="5371763" y="804272"/>
            <a:ext cx="2407674" cy="484107"/>
          </a:xfrm>
          <a:prstGeom prst="rect">
            <a:avLst/>
          </a:prstGeom>
          <a:noFill/>
        </p:spPr>
        <p:txBody>
          <a:bodyPr vert="horz" rtlCol="0">
            <a:spAutoFit/>
          </a:bodyPr>
          <a:lstStyle/>
          <a:p>
            <a:pPr defTabSz="676656">
              <a:spcAft>
                <a:spcPts val="600"/>
              </a:spcAft>
            </a:pPr>
            <a:r>
              <a:rPr lang="ja-JP" altLang="en-US" sz="2546" b="1" kern="1200" dirty="0">
                <a:solidFill>
                  <a:srgbClr val="009999"/>
                </a:solidFill>
                <a:latin typeface="MS Mincho - 53"/>
                <a:ea typeface="+mn-ea"/>
                <a:cs typeface="+mn-cs"/>
              </a:rPr>
              <a:t>苦労</a:t>
            </a:r>
            <a:r>
              <a:rPr lang="ja-JP" altLang="en-US" sz="2546" b="1" kern="1200" dirty="0">
                <a:solidFill>
                  <a:srgbClr val="009999"/>
                </a:solidFill>
                <a:latin typeface="  - 53"/>
                <a:ea typeface="+mn-ea"/>
                <a:cs typeface="+mn-cs"/>
              </a:rPr>
              <a:t> </a:t>
            </a:r>
            <a:r>
              <a:rPr lang="en-US" altLang="ja-JP" sz="2546" b="1" kern="1200" dirty="0">
                <a:solidFill>
                  <a:srgbClr val="009999"/>
                </a:solidFill>
                <a:latin typeface="Lucida Sans Unicode - 53"/>
                <a:ea typeface="+mn-ea"/>
                <a:cs typeface="+mn-cs"/>
              </a:rPr>
              <a:t>- </a:t>
            </a:r>
            <a:r>
              <a:rPr lang="en-US" altLang="ja-JP" sz="2546" b="1" kern="1200" dirty="0" err="1">
                <a:solidFill>
                  <a:srgbClr val="009999"/>
                </a:solidFill>
                <a:latin typeface="Lucida Sans Unicode - 53"/>
                <a:ea typeface="+mn-ea"/>
                <a:cs typeface="+mn-cs"/>
              </a:rPr>
              <a:t>Kurou</a:t>
            </a:r>
            <a:endParaRPr lang="en-US" sz="3441" b="1" dirty="0">
              <a:solidFill>
                <a:srgbClr val="009999"/>
              </a:solidFill>
              <a:latin typeface="Lucida Sans Unicode - 53"/>
            </a:endParaRPr>
          </a:p>
        </p:txBody>
      </p:sp>
      <p:sp>
        <p:nvSpPr>
          <p:cNvPr id="4" name="TextBox 3"/>
          <p:cNvSpPr txBox="1"/>
          <p:nvPr/>
        </p:nvSpPr>
        <p:spPr>
          <a:xfrm>
            <a:off x="5153776" y="1497438"/>
            <a:ext cx="3711831" cy="363626"/>
          </a:xfrm>
          <a:prstGeom prst="rect">
            <a:avLst/>
          </a:prstGeom>
          <a:noFill/>
        </p:spPr>
        <p:txBody>
          <a:bodyPr vert="horz" rtlCol="0">
            <a:spAutoFit/>
          </a:bodyPr>
          <a:lstStyle/>
          <a:p>
            <a:pPr defTabSz="676656">
              <a:spcAft>
                <a:spcPts val="600"/>
              </a:spcAft>
            </a:pPr>
            <a:r>
              <a:rPr lang="en-US" sz="1763" kern="1200" dirty="0">
                <a:solidFill>
                  <a:srgbClr val="000000"/>
                </a:solidFill>
                <a:latin typeface="Lucida Sans Unicode - 36"/>
                <a:ea typeface="+mn-ea"/>
                <a:cs typeface="+mn-cs"/>
              </a:rPr>
              <a:t>“hardship” and “labor.”</a:t>
            </a:r>
            <a:endParaRPr lang="en-US" sz="2382" dirty="0">
              <a:solidFill>
                <a:srgbClr val="000000"/>
              </a:solidFill>
              <a:latin typeface="Lucida Sans Unicode - 36"/>
            </a:endParaRPr>
          </a:p>
        </p:txBody>
      </p:sp>
      <p:sp>
        <p:nvSpPr>
          <p:cNvPr id="7" name="TextBox 6"/>
          <p:cNvSpPr txBox="1"/>
          <p:nvPr/>
        </p:nvSpPr>
        <p:spPr>
          <a:xfrm>
            <a:off x="2084341" y="5741734"/>
            <a:ext cx="9173823" cy="711862"/>
          </a:xfrm>
          <a:prstGeom prst="rect">
            <a:avLst/>
          </a:prstGeom>
          <a:noFill/>
        </p:spPr>
        <p:txBody>
          <a:bodyPr vert="horz" wrap="square" rtlCol="0">
            <a:spAutoFit/>
          </a:bodyPr>
          <a:lstStyle/>
          <a:p>
            <a:pPr defTabSz="676656">
              <a:spcAft>
                <a:spcPts val="600"/>
              </a:spcAft>
            </a:pPr>
            <a:r>
              <a:rPr lang="en-AU" sz="1763" kern="1200" dirty="0">
                <a:solidFill>
                  <a:srgbClr val="0000FF"/>
                </a:solidFill>
                <a:latin typeface="Lucida Sans Unicode - 36"/>
                <a:ea typeface="+mn-ea"/>
                <a:cs typeface="+mn-cs"/>
              </a:rPr>
              <a:t>Students must struggle with an idea to create and strengthen circuits in the brain. </a:t>
            </a:r>
          </a:p>
          <a:p>
            <a:pPr defTabSz="676656">
              <a:spcAft>
                <a:spcPts val="600"/>
              </a:spcAft>
            </a:pPr>
            <a:r>
              <a:rPr lang="en-US" sz="1763" kern="1200" dirty="0">
                <a:solidFill>
                  <a:srgbClr val="0000FF"/>
                </a:solidFill>
                <a:latin typeface="Lucida Sans Unicode - 36"/>
                <a:ea typeface="+mn-ea"/>
                <a:cs typeface="+mn-cs"/>
              </a:rPr>
              <a:t>                              No pain – No neuroplastic gain. </a:t>
            </a:r>
            <a:endParaRPr lang="en-US" sz="2382" dirty="0">
              <a:solidFill>
                <a:srgbClr val="0000FF"/>
              </a:solidFill>
              <a:latin typeface="Lucida Sans Unicode - 36"/>
            </a:endParaRPr>
          </a:p>
        </p:txBody>
      </p:sp>
      <p:sp>
        <p:nvSpPr>
          <p:cNvPr id="9" name="TextBox 8"/>
          <p:cNvSpPr txBox="1"/>
          <p:nvPr/>
        </p:nvSpPr>
        <p:spPr>
          <a:xfrm>
            <a:off x="3578547" y="1116266"/>
            <a:ext cx="284239" cy="213007"/>
          </a:xfrm>
          <a:prstGeom prst="rect">
            <a:avLst/>
          </a:prstGeom>
          <a:noFill/>
        </p:spPr>
        <p:txBody>
          <a:bodyPr vert="horz" rtlCol="0">
            <a:spAutoFit/>
          </a:bodyPr>
          <a:lstStyle/>
          <a:p>
            <a:pPr defTabSz="676656">
              <a:spcAft>
                <a:spcPts val="600"/>
              </a:spcAft>
            </a:pPr>
            <a:r>
              <a:rPr lang="en-US" sz="784" kern="1200">
                <a:solidFill>
                  <a:srgbClr val="000000"/>
                </a:solidFill>
                <a:latin typeface="Arial - 16"/>
                <a:ea typeface="+mn-ea"/>
                <a:cs typeface="+mn-cs"/>
              </a:rPr>
              <a:t>c</a:t>
            </a:r>
            <a:endParaRPr lang="en-US" sz="1059">
              <a:solidFill>
                <a:srgbClr val="000000"/>
              </a:solidFill>
              <a:latin typeface="Arial - 16"/>
            </a:endParaRPr>
          </a:p>
        </p:txBody>
      </p:sp>
      <p:sp>
        <p:nvSpPr>
          <p:cNvPr id="10" name="TextBox 9">
            <a:extLst>
              <a:ext uri="{FF2B5EF4-FFF2-40B4-BE49-F238E27FC236}">
                <a16:creationId xmlns:a16="http://schemas.microsoft.com/office/drawing/2014/main" id="{FDEF2F5E-2872-5419-CD4C-536CF847BDEA}"/>
              </a:ext>
            </a:extLst>
          </p:cNvPr>
          <p:cNvSpPr txBox="1"/>
          <p:nvPr/>
        </p:nvSpPr>
        <p:spPr>
          <a:xfrm>
            <a:off x="4673590" y="3085425"/>
            <a:ext cx="4192017" cy="547842"/>
          </a:xfrm>
          <a:prstGeom prst="rect">
            <a:avLst/>
          </a:prstGeom>
          <a:noFill/>
        </p:spPr>
        <p:txBody>
          <a:bodyPr wrap="square" rtlCol="0">
            <a:spAutoFit/>
          </a:bodyPr>
          <a:lstStyle/>
          <a:p>
            <a:pPr defTabSz="676656">
              <a:spcAft>
                <a:spcPts val="600"/>
              </a:spcAft>
            </a:pPr>
            <a:r>
              <a:rPr lang="en-US" sz="2960" kern="1200" dirty="0">
                <a:solidFill>
                  <a:schemeClr val="accent2"/>
                </a:solidFill>
                <a:latin typeface="+mn-lt"/>
                <a:ea typeface="+mn-ea"/>
                <a:cs typeface="+mn-cs"/>
              </a:rPr>
              <a:t>Productive Struggle</a:t>
            </a:r>
            <a:endParaRPr lang="en-AU" sz="4000" dirty="0">
              <a:solidFill>
                <a:schemeClr val="accent2"/>
              </a:solidFill>
            </a:endParaRPr>
          </a:p>
        </p:txBody>
      </p:sp>
      <p:pic>
        <p:nvPicPr>
          <p:cNvPr id="1026" name="Picture 2" descr="3,000+ Adult Student Raising Hand Stock Photos, Pictures ...">
            <a:extLst>
              <a:ext uri="{FF2B5EF4-FFF2-40B4-BE49-F238E27FC236}">
                <a16:creationId xmlns:a16="http://schemas.microsoft.com/office/drawing/2014/main" id="{AB74B5A3-9553-121B-DEDA-16DD31D95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52" y="958967"/>
            <a:ext cx="1911947" cy="13027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hoto exhausted man sitting at desktop">
            <a:extLst>
              <a:ext uri="{FF2B5EF4-FFF2-40B4-BE49-F238E27FC236}">
                <a16:creationId xmlns:a16="http://schemas.microsoft.com/office/drawing/2014/main" id="{EF8C826A-7716-74A3-8B84-F46226B03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655" y="970428"/>
            <a:ext cx="1938481" cy="12912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6B767C6-9A39-6BD0-2276-13B68ABB1E4D}"/>
              </a:ext>
            </a:extLst>
          </p:cNvPr>
          <p:cNvSpPr txBox="1"/>
          <p:nvPr/>
        </p:nvSpPr>
        <p:spPr>
          <a:xfrm>
            <a:off x="2584787" y="2312443"/>
            <a:ext cx="1378205" cy="297325"/>
          </a:xfrm>
          <a:prstGeom prst="rect">
            <a:avLst/>
          </a:prstGeom>
          <a:noFill/>
        </p:spPr>
        <p:txBody>
          <a:bodyPr wrap="square" rtlCol="0">
            <a:spAutoFit/>
          </a:bodyPr>
          <a:lstStyle/>
          <a:p>
            <a:pPr defTabSz="676656">
              <a:spcAft>
                <a:spcPts val="600"/>
              </a:spcAft>
            </a:pPr>
            <a:r>
              <a:rPr lang="en-US" sz="1332" kern="1200" dirty="0">
                <a:solidFill>
                  <a:schemeClr val="tx1"/>
                </a:solidFill>
                <a:latin typeface="+mn-lt"/>
                <a:ea typeface="+mn-ea"/>
                <a:cs typeface="+mn-cs"/>
              </a:rPr>
              <a:t>No struggle</a:t>
            </a:r>
            <a:endParaRPr lang="en-AU" dirty="0"/>
          </a:p>
        </p:txBody>
      </p:sp>
      <p:sp>
        <p:nvSpPr>
          <p:cNvPr id="12" name="TextBox 11">
            <a:extLst>
              <a:ext uri="{FF2B5EF4-FFF2-40B4-BE49-F238E27FC236}">
                <a16:creationId xmlns:a16="http://schemas.microsoft.com/office/drawing/2014/main" id="{D3AD7AA6-17D2-1E1D-C6BE-F4DF331E3B92}"/>
              </a:ext>
            </a:extLst>
          </p:cNvPr>
          <p:cNvSpPr txBox="1"/>
          <p:nvPr/>
        </p:nvSpPr>
        <p:spPr>
          <a:xfrm>
            <a:off x="9448619" y="2186162"/>
            <a:ext cx="1527786" cy="502317"/>
          </a:xfrm>
          <a:prstGeom prst="rect">
            <a:avLst/>
          </a:prstGeom>
          <a:noFill/>
        </p:spPr>
        <p:txBody>
          <a:bodyPr wrap="square" rtlCol="0">
            <a:spAutoFit/>
          </a:bodyPr>
          <a:lstStyle/>
          <a:p>
            <a:pPr defTabSz="676656">
              <a:spcAft>
                <a:spcPts val="600"/>
              </a:spcAft>
            </a:pPr>
            <a:r>
              <a:rPr lang="en-US" sz="1332" kern="1200" dirty="0">
                <a:solidFill>
                  <a:schemeClr val="tx1"/>
                </a:solidFill>
                <a:latin typeface="+mn-lt"/>
                <a:ea typeface="+mn-ea"/>
                <a:cs typeface="+mn-cs"/>
              </a:rPr>
              <a:t>Unproductive struggle</a:t>
            </a:r>
            <a:endParaRPr lang="en-AU" dirty="0"/>
          </a:p>
        </p:txBody>
      </p:sp>
      <p:pic>
        <p:nvPicPr>
          <p:cNvPr id="5" name="Picture 4" descr="A group of students studying in a library&#10;&#10;Description automatically generated">
            <a:extLst>
              <a:ext uri="{FF2B5EF4-FFF2-40B4-BE49-F238E27FC236}">
                <a16:creationId xmlns:a16="http://schemas.microsoft.com/office/drawing/2014/main" id="{E322916E-47FD-83B2-38AB-A2A0FC6276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0438" y="3691618"/>
            <a:ext cx="2853837" cy="1707318"/>
          </a:xfrm>
          <a:prstGeom prst="rect">
            <a:avLst/>
          </a:prstGeom>
        </p:spPr>
      </p:pic>
    </p:spTree>
    <p:extLst>
      <p:ext uri="{BB962C8B-B14F-4D97-AF65-F5344CB8AC3E}">
        <p14:creationId xmlns:p14="http://schemas.microsoft.com/office/powerpoint/2010/main" val="2330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5241076" y="1931553"/>
            <a:ext cx="2385859" cy="1829670"/>
          </a:xfrm>
          <a:prstGeom prst="rect">
            <a:avLst/>
          </a:prstGeom>
          <a:solidFill>
            <a:scrgbClr r="0" g="0" b="0">
              <a:alpha val="0"/>
            </a:scrgbClr>
          </a:solidFill>
        </p:spPr>
      </p:pic>
      <p:sp>
        <p:nvSpPr>
          <p:cNvPr id="3" name="TextBox 2"/>
          <p:cNvSpPr txBox="1"/>
          <p:nvPr/>
        </p:nvSpPr>
        <p:spPr>
          <a:xfrm>
            <a:off x="7991455" y="2421032"/>
            <a:ext cx="2057439" cy="2015936"/>
          </a:xfrm>
          <a:prstGeom prst="rect">
            <a:avLst/>
          </a:prstGeom>
          <a:noFill/>
        </p:spPr>
        <p:txBody>
          <a:bodyPr vert="horz" wrap="square" rtlCol="0">
            <a:spAutoFit/>
          </a:bodyPr>
          <a:lstStyle/>
          <a:p>
            <a:pPr defTabSz="585216">
              <a:spcAft>
                <a:spcPts val="600"/>
              </a:spcAft>
            </a:pPr>
            <a:r>
              <a:rPr lang="en-US" sz="2400" kern="1200" dirty="0">
                <a:solidFill>
                  <a:srgbClr val="0000FF"/>
                </a:solidFill>
                <a:latin typeface="Arial - 24"/>
                <a:ea typeface="+mn-ea"/>
                <a:cs typeface="+mn-cs"/>
              </a:rPr>
              <a:t>Challenging enough to demand effort </a:t>
            </a:r>
          </a:p>
          <a:p>
            <a:pPr defTabSz="585216">
              <a:spcAft>
                <a:spcPts val="600"/>
              </a:spcAft>
            </a:pPr>
            <a:r>
              <a:rPr lang="en-US" sz="2400" kern="1200" dirty="0">
                <a:solidFill>
                  <a:srgbClr val="0000FF"/>
                </a:solidFill>
                <a:latin typeface="Arial - 24"/>
                <a:ea typeface="+mn-ea"/>
                <a:cs typeface="+mn-cs"/>
              </a:rPr>
              <a:t>(high ceiling)</a:t>
            </a:r>
            <a:endParaRPr lang="en-US" sz="4000" dirty="0">
              <a:solidFill>
                <a:srgbClr val="0000FF"/>
              </a:solidFill>
              <a:latin typeface="Arial - 24"/>
            </a:endParaRPr>
          </a:p>
        </p:txBody>
      </p:sp>
      <p:sp>
        <p:nvSpPr>
          <p:cNvPr id="4" name="TextBox 3"/>
          <p:cNvSpPr txBox="1"/>
          <p:nvPr/>
        </p:nvSpPr>
        <p:spPr>
          <a:xfrm>
            <a:off x="3482711" y="3172462"/>
            <a:ext cx="1664373" cy="1938992"/>
          </a:xfrm>
          <a:prstGeom prst="rect">
            <a:avLst/>
          </a:prstGeom>
          <a:noFill/>
        </p:spPr>
        <p:txBody>
          <a:bodyPr vert="horz" wrap="square" rtlCol="0">
            <a:spAutoFit/>
          </a:bodyPr>
          <a:lstStyle/>
          <a:p>
            <a:pPr defTabSz="585216">
              <a:spcAft>
                <a:spcPts val="600"/>
              </a:spcAft>
            </a:pPr>
            <a:r>
              <a:rPr lang="en-US" sz="2400" kern="1200" dirty="0">
                <a:solidFill>
                  <a:srgbClr val="0000FF"/>
                </a:solidFill>
                <a:latin typeface="Arial - 24"/>
                <a:ea typeface="+mn-ea"/>
                <a:cs typeface="+mn-cs"/>
              </a:rPr>
              <a:t>easy enough to expect success (low entry)</a:t>
            </a:r>
            <a:endParaRPr lang="en-US" sz="4000" dirty="0">
              <a:solidFill>
                <a:srgbClr val="0000FF"/>
              </a:solidFill>
              <a:latin typeface="Arial - 24"/>
            </a:endParaRPr>
          </a:p>
        </p:txBody>
      </p:sp>
      <p:sp>
        <p:nvSpPr>
          <p:cNvPr id="5" name="TextBox 4"/>
          <p:cNvSpPr txBox="1"/>
          <p:nvPr/>
        </p:nvSpPr>
        <p:spPr>
          <a:xfrm>
            <a:off x="4429125" y="780850"/>
            <a:ext cx="4591050" cy="461665"/>
          </a:xfrm>
          <a:prstGeom prst="rect">
            <a:avLst/>
          </a:prstGeom>
          <a:noFill/>
        </p:spPr>
        <p:txBody>
          <a:bodyPr vert="horz" wrap="square" rtlCol="0">
            <a:spAutoFit/>
          </a:bodyPr>
          <a:lstStyle/>
          <a:p>
            <a:pPr defTabSz="585216">
              <a:spcAft>
                <a:spcPts val="600"/>
              </a:spcAft>
            </a:pPr>
            <a:r>
              <a:rPr lang="en-US" sz="2400" kern="1200" dirty="0">
                <a:solidFill>
                  <a:schemeClr val="accent2"/>
                </a:solidFill>
                <a:latin typeface="Arial - 24"/>
                <a:ea typeface="+mn-ea"/>
                <a:cs typeface="+mn-cs"/>
              </a:rPr>
              <a:t>Getting the right balance</a:t>
            </a:r>
            <a:endParaRPr lang="en-US" sz="4000" dirty="0">
              <a:solidFill>
                <a:schemeClr val="accent2"/>
              </a:solidFill>
              <a:latin typeface="Arial - 24"/>
            </a:endParaRPr>
          </a:p>
        </p:txBody>
      </p:sp>
      <p:sp>
        <p:nvSpPr>
          <p:cNvPr id="6" name="TextBox 5"/>
          <p:cNvSpPr txBox="1"/>
          <p:nvPr/>
        </p:nvSpPr>
        <p:spPr>
          <a:xfrm>
            <a:off x="2562225" y="1377215"/>
            <a:ext cx="7905749" cy="369332"/>
          </a:xfrm>
          <a:prstGeom prst="rect">
            <a:avLst/>
          </a:prstGeom>
          <a:noFill/>
        </p:spPr>
        <p:txBody>
          <a:bodyPr vert="horz" wrap="square" rtlCol="0">
            <a:spAutoFit/>
          </a:bodyPr>
          <a:lstStyle/>
          <a:p>
            <a:pPr defTabSz="585216">
              <a:spcAft>
                <a:spcPts val="600"/>
              </a:spcAft>
            </a:pPr>
            <a:r>
              <a:rPr lang="en-AU" kern="1200" dirty="0">
                <a:solidFill>
                  <a:srgbClr val="000000"/>
                </a:solidFill>
                <a:latin typeface="Comic Sans MS - 16"/>
                <a:ea typeface="+mn-ea"/>
                <a:cs typeface="+mn-cs"/>
              </a:rPr>
              <a:t>Mental Focus is the tool that changes and reorganises the brain</a:t>
            </a:r>
            <a:endParaRPr lang="en-US" sz="3200" dirty="0">
              <a:solidFill>
                <a:srgbClr val="000000"/>
              </a:solidFill>
              <a:latin typeface="Comic Sans MS - 16"/>
            </a:endParaRPr>
          </a:p>
        </p:txBody>
      </p:sp>
      <p:sp>
        <p:nvSpPr>
          <p:cNvPr id="9" name="TextBox 8">
            <a:extLst>
              <a:ext uri="{FF2B5EF4-FFF2-40B4-BE49-F238E27FC236}">
                <a16:creationId xmlns:a16="http://schemas.microsoft.com/office/drawing/2014/main" id="{0AAFA86A-2999-895F-C0F0-F7A1D3D06EF4}"/>
              </a:ext>
            </a:extLst>
          </p:cNvPr>
          <p:cNvSpPr txBox="1"/>
          <p:nvPr/>
        </p:nvSpPr>
        <p:spPr>
          <a:xfrm>
            <a:off x="3734938" y="4684795"/>
            <a:ext cx="5791199" cy="289310"/>
          </a:xfrm>
          <a:prstGeom prst="rect">
            <a:avLst/>
          </a:prstGeom>
          <a:noFill/>
        </p:spPr>
        <p:txBody>
          <a:bodyPr vert="horz" wrap="square" rtlCol="0">
            <a:spAutoFit/>
          </a:bodyPr>
          <a:lstStyle/>
          <a:p>
            <a:pPr defTabSz="585216">
              <a:spcAft>
                <a:spcPts val="600"/>
              </a:spcAft>
            </a:pPr>
            <a:r>
              <a:rPr lang="en-AU" sz="1280" kern="1200" dirty="0">
                <a:solidFill>
                  <a:srgbClr val="000000"/>
                </a:solidFill>
                <a:latin typeface="Times New Roman - 33"/>
                <a:ea typeface="+mn-ea"/>
                <a:cs typeface="+mn-cs"/>
              </a:rPr>
              <a:t>.</a:t>
            </a:r>
            <a:endParaRPr lang="en-AU" sz="2000" dirty="0">
              <a:solidFill>
                <a:srgbClr val="000000"/>
              </a:solidFill>
              <a:latin typeface="Times New Roman - 33"/>
            </a:endParaRPr>
          </a:p>
        </p:txBody>
      </p:sp>
    </p:spTree>
    <p:extLst>
      <p:ext uri="{BB962C8B-B14F-4D97-AF65-F5344CB8AC3E}">
        <p14:creationId xmlns:p14="http://schemas.microsoft.com/office/powerpoint/2010/main" val="29493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575" y="1551891"/>
            <a:ext cx="1792940" cy="338554"/>
          </a:xfrm>
          <a:prstGeom prst="rect">
            <a:avLst/>
          </a:prstGeom>
          <a:noFill/>
        </p:spPr>
        <p:txBody>
          <a:bodyPr vert="horz" wrap="square" rtlCol="0">
            <a:spAutoFit/>
          </a:bodyPr>
          <a:lstStyle/>
          <a:p>
            <a:r>
              <a:rPr lang="en-US" sz="1600" dirty="0">
                <a:solidFill>
                  <a:srgbClr val="000000"/>
                </a:solidFill>
                <a:latin typeface="Comic Sans MS - 16"/>
              </a:rPr>
              <a:t>STRUGGLE</a:t>
            </a:r>
          </a:p>
        </p:txBody>
      </p:sp>
      <p:sp>
        <p:nvSpPr>
          <p:cNvPr id="3" name="TextBox 2"/>
          <p:cNvSpPr txBox="1"/>
          <p:nvPr/>
        </p:nvSpPr>
        <p:spPr>
          <a:xfrm>
            <a:off x="676656" y="2116076"/>
            <a:ext cx="2076584" cy="338554"/>
          </a:xfrm>
          <a:prstGeom prst="rect">
            <a:avLst/>
          </a:prstGeom>
          <a:noFill/>
        </p:spPr>
        <p:txBody>
          <a:bodyPr vert="horz" wrap="square" rtlCol="0">
            <a:spAutoFit/>
          </a:bodyPr>
          <a:lstStyle/>
          <a:p>
            <a:r>
              <a:rPr lang="en-US" sz="1600" dirty="0">
                <a:solidFill>
                  <a:srgbClr val="000000"/>
                </a:solidFill>
                <a:latin typeface="Comic Sans MS - 16"/>
              </a:rPr>
              <a:t>UNBLOCKING </a:t>
            </a:r>
          </a:p>
        </p:txBody>
      </p:sp>
      <p:sp>
        <p:nvSpPr>
          <p:cNvPr id="4" name="TextBox 3"/>
          <p:cNvSpPr txBox="1"/>
          <p:nvPr/>
        </p:nvSpPr>
        <p:spPr>
          <a:xfrm>
            <a:off x="3602108" y="1551891"/>
            <a:ext cx="3753970" cy="338554"/>
          </a:xfrm>
          <a:prstGeom prst="rect">
            <a:avLst/>
          </a:prstGeom>
          <a:noFill/>
        </p:spPr>
        <p:txBody>
          <a:bodyPr vert="horz" wrap="square" rtlCol="0">
            <a:spAutoFit/>
          </a:bodyPr>
          <a:lstStyle/>
          <a:p>
            <a:r>
              <a:rPr lang="en-US" sz="1600" dirty="0">
                <a:solidFill>
                  <a:srgbClr val="000000"/>
                </a:solidFill>
                <a:latin typeface="Comic Sans MS - 16"/>
              </a:rPr>
              <a:t>CREATION OF Neuro- PATHWAYS</a:t>
            </a:r>
          </a:p>
        </p:txBody>
      </p:sp>
      <p:sp>
        <p:nvSpPr>
          <p:cNvPr id="5" name="TextBox 4"/>
          <p:cNvSpPr txBox="1"/>
          <p:nvPr/>
        </p:nvSpPr>
        <p:spPr>
          <a:xfrm>
            <a:off x="9156282" y="1551891"/>
            <a:ext cx="2758350" cy="584775"/>
          </a:xfrm>
          <a:prstGeom prst="rect">
            <a:avLst/>
          </a:prstGeom>
          <a:noFill/>
        </p:spPr>
        <p:txBody>
          <a:bodyPr vert="horz" wrap="square" rtlCol="0">
            <a:spAutoFit/>
          </a:bodyPr>
          <a:lstStyle/>
          <a:p>
            <a:r>
              <a:rPr lang="en-US" sz="1600" dirty="0">
                <a:solidFill>
                  <a:srgbClr val="000000"/>
                </a:solidFill>
                <a:latin typeface="Comic Sans MS - 16"/>
              </a:rPr>
              <a:t>AUTOMATICITY</a:t>
            </a:r>
          </a:p>
          <a:p>
            <a:r>
              <a:rPr lang="en-US" sz="1600" dirty="0">
                <a:solidFill>
                  <a:srgbClr val="000000"/>
                </a:solidFill>
                <a:latin typeface="Comic Sans MS - 16"/>
              </a:rPr>
              <a:t>(fluency)</a:t>
            </a: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445344" y="2680261"/>
            <a:ext cx="1887743" cy="1502843"/>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4960754" y="2629583"/>
            <a:ext cx="1036678" cy="1001280"/>
          </a:xfrm>
          <a:prstGeom prst="rect">
            <a:avLst/>
          </a:prstGeom>
          <a:solidFill>
            <a:scrgbClr r="0" g="0" b="0">
              <a:alpha val="0"/>
            </a:scrgbClr>
          </a:solidFill>
        </p:spPr>
      </p:pic>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9436944" y="2463774"/>
            <a:ext cx="1257390" cy="1213177"/>
          </a:xfrm>
          <a:prstGeom prst="rect">
            <a:avLst/>
          </a:prstGeom>
          <a:solidFill>
            <a:scrgbClr r="0" g="0" b="0">
              <a:alpha val="0"/>
            </a:scrgbClr>
          </a:solidFill>
        </p:spPr>
      </p:pic>
      <p:pic>
        <p:nvPicPr>
          <p:cNvPr id="9" name="Picture 8"/>
          <p:cNvPicPr>
            <a:picLocks/>
          </p:cNvPicPr>
          <p:nvPr/>
        </p:nvPicPr>
        <p:blipFill>
          <a:blip r:embed="rId6">
            <a:extLst>
              <a:ext uri="{28A0092B-C50C-407E-A947-70E740481C1C}">
                <a14:useLocalDpi xmlns:a14="http://schemas.microsoft.com/office/drawing/2010/main" val="0"/>
              </a:ext>
            </a:extLst>
          </a:blip>
          <a:stretch>
            <a:fillRect/>
          </a:stretch>
        </p:blipFill>
        <p:spPr>
          <a:xfrm rot="16200000" flipV="1">
            <a:off x="2531491" y="379471"/>
            <a:ext cx="771973" cy="1703630"/>
          </a:xfrm>
          <a:prstGeom prst="rect">
            <a:avLst/>
          </a:prstGeom>
          <a:solidFill>
            <a:srgbClr val="00B0F0">
              <a:alpha val="0"/>
            </a:srgbClr>
          </a:solidFill>
        </p:spPr>
      </p:pic>
      <p:pic>
        <p:nvPicPr>
          <p:cNvPr id="10" name="Picture 9"/>
          <p:cNvPicPr>
            <a:picLocks/>
          </p:cNvPicPr>
          <p:nvPr/>
        </p:nvPicPr>
        <p:blipFill>
          <a:blip r:embed="rId6">
            <a:extLst>
              <a:ext uri="{28A0092B-C50C-407E-A947-70E740481C1C}">
                <a14:useLocalDpi xmlns:a14="http://schemas.microsoft.com/office/drawing/2010/main" val="0"/>
              </a:ext>
            </a:extLst>
          </a:blip>
          <a:stretch>
            <a:fillRect/>
          </a:stretch>
        </p:blipFill>
        <p:spPr>
          <a:xfrm rot="16200000" flipV="1">
            <a:off x="7998495" y="147354"/>
            <a:ext cx="869184" cy="2154018"/>
          </a:xfrm>
          <a:prstGeom prst="rect">
            <a:avLst/>
          </a:prstGeom>
          <a:solidFill>
            <a:scrgbClr r="0" g="0" b="0">
              <a:alpha val="0"/>
            </a:scrgbClr>
          </a:solidFill>
        </p:spPr>
      </p:pic>
      <p:pic>
        <p:nvPicPr>
          <p:cNvPr id="15" name="Picture 14">
            <a:extLst>
              <a:ext uri="{FF2B5EF4-FFF2-40B4-BE49-F238E27FC236}">
                <a16:creationId xmlns:a16="http://schemas.microsoft.com/office/drawing/2014/main" id="{37133592-7C96-D0E0-A732-64D03BF59F56}"/>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917477" y="4447379"/>
            <a:ext cx="1438623" cy="1242222"/>
          </a:xfrm>
          <a:prstGeom prst="rect">
            <a:avLst/>
          </a:prstGeom>
          <a:solidFill>
            <a:scrgbClr r="0" g="0" b="0">
              <a:alpha val="0"/>
            </a:scrgbClr>
          </a:solidFill>
        </p:spPr>
      </p:pic>
      <p:pic>
        <p:nvPicPr>
          <p:cNvPr id="16" name="Picture 15">
            <a:extLst>
              <a:ext uri="{FF2B5EF4-FFF2-40B4-BE49-F238E27FC236}">
                <a16:creationId xmlns:a16="http://schemas.microsoft.com/office/drawing/2014/main" id="{D6C5D67B-8D7B-F4CF-CC54-B930485B7BFB}"/>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7116590" y="4447379"/>
            <a:ext cx="1438623" cy="1242222"/>
          </a:xfrm>
          <a:prstGeom prst="rect">
            <a:avLst/>
          </a:prstGeom>
          <a:solidFill>
            <a:scrgbClr r="0" g="0" b="0">
              <a:alpha val="0"/>
            </a:scrgbClr>
          </a:solidFill>
        </p:spPr>
      </p:pic>
      <p:sp>
        <p:nvSpPr>
          <p:cNvPr id="19" name="TextBox 18">
            <a:extLst>
              <a:ext uri="{FF2B5EF4-FFF2-40B4-BE49-F238E27FC236}">
                <a16:creationId xmlns:a16="http://schemas.microsoft.com/office/drawing/2014/main" id="{B5873FAC-E7FF-ABC0-9130-DEF2A8EABA10}"/>
              </a:ext>
            </a:extLst>
          </p:cNvPr>
          <p:cNvSpPr txBox="1"/>
          <p:nvPr/>
        </p:nvSpPr>
        <p:spPr>
          <a:xfrm>
            <a:off x="8983263" y="5270087"/>
            <a:ext cx="1552194" cy="369332"/>
          </a:xfrm>
          <a:prstGeom prst="rect">
            <a:avLst/>
          </a:prstGeom>
          <a:noFill/>
        </p:spPr>
        <p:txBody>
          <a:bodyPr wrap="square">
            <a:spAutoFit/>
          </a:bodyPr>
          <a:lstStyle/>
          <a:p>
            <a:r>
              <a:rPr lang="en-AU" sz="1800" b="1" dirty="0">
                <a:solidFill>
                  <a:srgbClr val="FF0000"/>
                </a:solidFill>
                <a:latin typeface="Arial - 37"/>
              </a:rPr>
              <a:t>John </a:t>
            </a:r>
            <a:r>
              <a:rPr lang="en-AU" sz="1800" b="1" dirty="0" err="1">
                <a:solidFill>
                  <a:srgbClr val="FF0000"/>
                </a:solidFill>
                <a:latin typeface="Arial - 37"/>
              </a:rPr>
              <a:t>Pegg</a:t>
            </a:r>
            <a:endParaRPr lang="en-AU" dirty="0"/>
          </a:p>
        </p:txBody>
      </p:sp>
      <p:sp>
        <p:nvSpPr>
          <p:cNvPr id="21" name="TextBox 20">
            <a:extLst>
              <a:ext uri="{FF2B5EF4-FFF2-40B4-BE49-F238E27FC236}">
                <a16:creationId xmlns:a16="http://schemas.microsoft.com/office/drawing/2014/main" id="{A4FB7AD9-9819-6075-4B31-5F9541EFD8FB}"/>
              </a:ext>
            </a:extLst>
          </p:cNvPr>
          <p:cNvSpPr txBox="1"/>
          <p:nvPr/>
        </p:nvSpPr>
        <p:spPr>
          <a:xfrm>
            <a:off x="2835655" y="4046756"/>
            <a:ext cx="7096724" cy="369332"/>
          </a:xfrm>
          <a:prstGeom prst="rect">
            <a:avLst/>
          </a:prstGeom>
          <a:noFill/>
        </p:spPr>
        <p:txBody>
          <a:bodyPr wrap="square">
            <a:spAutoFit/>
          </a:bodyPr>
          <a:lstStyle/>
          <a:p>
            <a:r>
              <a:rPr lang="en-US" sz="1800" dirty="0">
                <a:solidFill>
                  <a:srgbClr val="000000"/>
                </a:solidFill>
                <a:latin typeface="Comic Sans MS - 36"/>
              </a:rPr>
              <a:t>Brain maps contract but become extremely efficient.</a:t>
            </a:r>
          </a:p>
        </p:txBody>
      </p:sp>
      <p:sp>
        <p:nvSpPr>
          <p:cNvPr id="11" name="TextBox 10">
            <a:extLst>
              <a:ext uri="{FF2B5EF4-FFF2-40B4-BE49-F238E27FC236}">
                <a16:creationId xmlns:a16="http://schemas.microsoft.com/office/drawing/2014/main" id="{29D12789-FA3E-1546-02E8-74F23DB67D10}"/>
              </a:ext>
            </a:extLst>
          </p:cNvPr>
          <p:cNvSpPr txBox="1"/>
          <p:nvPr/>
        </p:nvSpPr>
        <p:spPr>
          <a:xfrm>
            <a:off x="10985500" y="1964372"/>
            <a:ext cx="1028700" cy="1477328"/>
          </a:xfrm>
          <a:prstGeom prst="rect">
            <a:avLst/>
          </a:prstGeom>
          <a:solidFill>
            <a:srgbClr val="7030A0"/>
          </a:solidFill>
        </p:spPr>
        <p:txBody>
          <a:bodyPr wrap="square" rtlCol="0">
            <a:spAutoFit/>
          </a:bodyPr>
          <a:lstStyle/>
          <a:p>
            <a:r>
              <a:rPr lang="en-US" dirty="0">
                <a:solidFill>
                  <a:schemeClr val="bg2"/>
                </a:solidFill>
              </a:rPr>
              <a:t>Massed practice and spaced practice</a:t>
            </a:r>
            <a:endParaRPr lang="en-AU" dirty="0">
              <a:solidFill>
                <a:schemeClr val="bg2"/>
              </a:solidFill>
            </a:endParaRPr>
          </a:p>
        </p:txBody>
      </p:sp>
    </p:spTree>
    <p:extLst>
      <p:ext uri="{BB962C8B-B14F-4D97-AF65-F5344CB8AC3E}">
        <p14:creationId xmlns:p14="http://schemas.microsoft.com/office/powerpoint/2010/main" val="12687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p:cNvSpPr txBox="1"/>
          <p:nvPr/>
        </p:nvSpPr>
        <p:spPr>
          <a:xfrm>
            <a:off x="7196129" y="1535228"/>
            <a:ext cx="2072251" cy="454292"/>
          </a:xfrm>
          <a:prstGeom prst="rect">
            <a:avLst/>
          </a:prstGeom>
          <a:noFill/>
        </p:spPr>
        <p:txBody>
          <a:bodyPr vert="horz" rtlCol="0">
            <a:spAutoFit/>
          </a:bodyPr>
          <a:lstStyle/>
          <a:p>
            <a:pPr defTabSz="768096">
              <a:spcAft>
                <a:spcPts val="600"/>
              </a:spcAft>
            </a:pPr>
            <a:r>
              <a:rPr lang="en-US" sz="2352" b="1" kern="1200" dirty="0">
                <a:solidFill>
                  <a:srgbClr val="009300"/>
                </a:solidFill>
                <a:latin typeface="Arial - 16"/>
                <a:ea typeface="+mn-ea"/>
                <a:cs typeface="+mn-cs"/>
              </a:rPr>
              <a:t>DOPAMINE</a:t>
            </a:r>
            <a:endParaRPr lang="en-US" sz="2800" b="1" dirty="0">
              <a:solidFill>
                <a:srgbClr val="009300"/>
              </a:solidFill>
              <a:latin typeface="Arial - 16"/>
            </a:endParaRPr>
          </a:p>
        </p:txBody>
      </p:sp>
      <p:sp>
        <p:nvSpPr>
          <p:cNvPr id="3" name="TextBox 2"/>
          <p:cNvSpPr txBox="1"/>
          <p:nvPr/>
        </p:nvSpPr>
        <p:spPr>
          <a:xfrm>
            <a:off x="3531467" y="1061113"/>
            <a:ext cx="2718641" cy="350865"/>
          </a:xfrm>
          <a:prstGeom prst="rect">
            <a:avLst/>
          </a:prstGeom>
          <a:noFill/>
        </p:spPr>
        <p:txBody>
          <a:bodyPr vert="horz" rtlCol="0">
            <a:spAutoFit/>
          </a:bodyPr>
          <a:lstStyle/>
          <a:p>
            <a:pPr defTabSz="768096">
              <a:spcAft>
                <a:spcPts val="600"/>
              </a:spcAft>
            </a:pPr>
            <a:r>
              <a:rPr lang="en-US" sz="1680" b="1" kern="1200" dirty="0">
                <a:solidFill>
                  <a:srgbClr val="0000FF"/>
                </a:solidFill>
                <a:latin typeface="Arial - 16"/>
                <a:ea typeface="+mn-ea"/>
                <a:cs typeface="+mn-cs"/>
              </a:rPr>
              <a:t>THE POWER OF...</a:t>
            </a:r>
            <a:endParaRPr lang="en-US" sz="2000" b="1" dirty="0">
              <a:solidFill>
                <a:srgbClr val="0000FF"/>
              </a:solidFill>
              <a:latin typeface="Arial - 16"/>
            </a:endParaRPr>
          </a:p>
        </p:txBody>
      </p:sp>
      <p:pic>
        <p:nvPicPr>
          <p:cNvPr id="4098" name="Picture 2" descr="Dopamine Leads Pleasure Metaphor Which Dopamine Stock Illustration  2341536155 | Shutterstock">
            <a:extLst>
              <a:ext uri="{FF2B5EF4-FFF2-40B4-BE49-F238E27FC236}">
                <a16:creationId xmlns:a16="http://schemas.microsoft.com/office/drawing/2014/main" id="{1D5F1EEC-5689-6CE2-5D9C-91A9828AE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351" y="1989520"/>
            <a:ext cx="5885297" cy="3566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19B397-9CDE-C5C7-453E-B1C39AB8FACC}"/>
              </a:ext>
            </a:extLst>
          </p:cNvPr>
          <p:cNvSpPr txBox="1"/>
          <p:nvPr/>
        </p:nvSpPr>
        <p:spPr>
          <a:xfrm>
            <a:off x="2101849" y="5596832"/>
            <a:ext cx="8648700" cy="400110"/>
          </a:xfrm>
          <a:prstGeom prst="rect">
            <a:avLst/>
          </a:prstGeom>
          <a:noFill/>
        </p:spPr>
        <p:txBody>
          <a:bodyPr vert="horz" wrap="square" rtlCol="0">
            <a:spAutoFit/>
          </a:bodyPr>
          <a:lstStyle/>
          <a:p>
            <a:pPr defTabSz="585216">
              <a:spcAft>
                <a:spcPts val="600"/>
              </a:spcAft>
            </a:pPr>
            <a:r>
              <a:rPr lang="en-AU" sz="2000" b="1" kern="1200" dirty="0">
                <a:solidFill>
                  <a:srgbClr val="000000"/>
                </a:solidFill>
                <a:latin typeface="Comic Sans MS - 16"/>
                <a:ea typeface="+mn-ea"/>
                <a:cs typeface="+mn-cs"/>
              </a:rPr>
              <a:t>When two things happen together, they become linked in our minds.</a:t>
            </a:r>
            <a:endParaRPr lang="en-US" sz="3600" b="1" dirty="0">
              <a:solidFill>
                <a:srgbClr val="000000"/>
              </a:solidFill>
              <a:latin typeface="Comic Sans MS - 16"/>
            </a:endParaRPr>
          </a:p>
        </p:txBody>
      </p:sp>
      <p:sp>
        <p:nvSpPr>
          <p:cNvPr id="5" name="TextBox 4">
            <a:extLst>
              <a:ext uri="{FF2B5EF4-FFF2-40B4-BE49-F238E27FC236}">
                <a16:creationId xmlns:a16="http://schemas.microsoft.com/office/drawing/2014/main" id="{47769285-5C93-AFDD-2FE8-97316C5A5A8E}"/>
              </a:ext>
            </a:extLst>
          </p:cNvPr>
          <p:cNvSpPr txBox="1"/>
          <p:nvPr/>
        </p:nvSpPr>
        <p:spPr>
          <a:xfrm>
            <a:off x="2551928" y="6247527"/>
            <a:ext cx="7088141" cy="461665"/>
          </a:xfrm>
          <a:prstGeom prst="rect">
            <a:avLst/>
          </a:prstGeom>
          <a:noFill/>
        </p:spPr>
        <p:txBody>
          <a:bodyPr vert="horz" wrap="square" rtlCol="0">
            <a:spAutoFit/>
          </a:bodyPr>
          <a:lstStyle/>
          <a:p>
            <a:pPr defTabSz="585216">
              <a:spcAft>
                <a:spcPts val="600"/>
              </a:spcAft>
            </a:pPr>
            <a:r>
              <a:rPr lang="en-AU" sz="2400" kern="1200" dirty="0">
                <a:solidFill>
                  <a:srgbClr val="000000"/>
                </a:solidFill>
                <a:latin typeface="Comic Sans MS - 16"/>
                <a:ea typeface="+mn-ea"/>
                <a:cs typeface="+mn-cs"/>
              </a:rPr>
              <a:t>“Neurones that fire together wire together"</a:t>
            </a:r>
            <a:endParaRPr lang="en-US" sz="2000" dirty="0">
              <a:solidFill>
                <a:srgbClr val="000000"/>
              </a:solidFill>
              <a:latin typeface="Comic Sans MS - 16"/>
            </a:endParaRPr>
          </a:p>
        </p:txBody>
      </p:sp>
    </p:spTree>
    <p:extLst>
      <p:ext uri="{BB962C8B-B14F-4D97-AF65-F5344CB8AC3E}">
        <p14:creationId xmlns:p14="http://schemas.microsoft.com/office/powerpoint/2010/main" val="16659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781505" y="2365602"/>
            <a:ext cx="5251895" cy="4126230"/>
          </a:xfrm>
          <a:prstGeom prst="rect">
            <a:avLst/>
          </a:prstGeom>
          <a:solidFill>
            <a:scrgbClr r="0" g="0" b="0">
              <a:alpha val="0"/>
            </a:scrgbClr>
          </a:solidFill>
        </p:spPr>
      </p:pic>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8884920" y="491490"/>
            <a:ext cx="2472995" cy="2598725"/>
          </a:xfrm>
          <a:prstGeom prst="rect">
            <a:avLst/>
          </a:prstGeom>
          <a:solidFill>
            <a:scrgbClr r="0" g="0" b="0">
              <a:alpha val="0"/>
            </a:scrgbClr>
          </a:solidFill>
        </p:spPr>
      </p:pic>
      <p:sp>
        <p:nvSpPr>
          <p:cNvPr id="4" name="TextBox 3"/>
          <p:cNvSpPr txBox="1"/>
          <p:nvPr/>
        </p:nvSpPr>
        <p:spPr>
          <a:xfrm>
            <a:off x="1157301" y="1413458"/>
            <a:ext cx="7178040" cy="954107"/>
          </a:xfrm>
          <a:prstGeom prst="rect">
            <a:avLst/>
          </a:prstGeom>
          <a:noFill/>
        </p:spPr>
        <p:txBody>
          <a:bodyPr vert="horz" rtlCol="0">
            <a:spAutoFit/>
          </a:bodyPr>
          <a:lstStyle/>
          <a:p>
            <a:r>
              <a:rPr lang="en-AU" sz="2800" dirty="0">
                <a:solidFill>
                  <a:srgbClr val="000000"/>
                </a:solidFill>
                <a:latin typeface="Calibri - 40"/>
              </a:rPr>
              <a:t>How can we help them connect the dots…… to prior learning ...to ​create understanding</a:t>
            </a:r>
          </a:p>
        </p:txBody>
      </p:sp>
      <p:sp>
        <p:nvSpPr>
          <p:cNvPr id="6" name="TextBox 5">
            <a:extLst>
              <a:ext uri="{FF2B5EF4-FFF2-40B4-BE49-F238E27FC236}">
                <a16:creationId xmlns:a16="http://schemas.microsoft.com/office/drawing/2014/main" id="{30E80957-17A3-9DC4-CDD3-B76C3A413F11}"/>
              </a:ext>
            </a:extLst>
          </p:cNvPr>
          <p:cNvSpPr txBox="1"/>
          <p:nvPr/>
        </p:nvSpPr>
        <p:spPr>
          <a:xfrm>
            <a:off x="834085" y="221465"/>
            <a:ext cx="6464960" cy="830997"/>
          </a:xfrm>
          <a:prstGeom prst="rect">
            <a:avLst/>
          </a:prstGeom>
          <a:noFill/>
        </p:spPr>
        <p:txBody>
          <a:bodyPr vert="horz" wrap="square" rtlCol="0">
            <a:spAutoFit/>
          </a:bodyPr>
          <a:lstStyle/>
          <a:p>
            <a:r>
              <a:rPr lang="en-AU" sz="2400" dirty="0">
                <a:solidFill>
                  <a:srgbClr val="0000FF"/>
                </a:solidFill>
                <a:latin typeface="Comic Sans MS - 16"/>
              </a:rPr>
              <a:t>Students sometimes only see the dots we teach......</a:t>
            </a:r>
            <a:endParaRPr lang="en-US" sz="2400" dirty="0">
              <a:solidFill>
                <a:srgbClr val="0000FF"/>
              </a:solidFill>
              <a:latin typeface="Comic Sans MS - 16"/>
            </a:endParaRPr>
          </a:p>
        </p:txBody>
      </p:sp>
      <p:pic>
        <p:nvPicPr>
          <p:cNvPr id="5" name="Picture 4">
            <a:extLst>
              <a:ext uri="{FF2B5EF4-FFF2-40B4-BE49-F238E27FC236}">
                <a16:creationId xmlns:a16="http://schemas.microsoft.com/office/drawing/2014/main" id="{64FAB4DA-264B-0AB6-E9D0-A49504B0711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384300" y="2514600"/>
            <a:ext cx="6273304" cy="3977232"/>
          </a:xfrm>
          <a:prstGeom prst="rect">
            <a:avLst/>
          </a:prstGeom>
          <a:solidFill>
            <a:scrgbClr r="0" g="0" b="0">
              <a:alpha val="0"/>
            </a:scrgbClr>
          </a:solidFill>
        </p:spPr>
      </p:pic>
      <p:sp>
        <p:nvSpPr>
          <p:cNvPr id="7" name="TextBox 6">
            <a:extLst>
              <a:ext uri="{FF2B5EF4-FFF2-40B4-BE49-F238E27FC236}">
                <a16:creationId xmlns:a16="http://schemas.microsoft.com/office/drawing/2014/main" id="{695E52CC-6038-F518-0584-AA2DD06AF99E}"/>
              </a:ext>
            </a:extLst>
          </p:cNvPr>
          <p:cNvSpPr txBox="1"/>
          <p:nvPr/>
        </p:nvSpPr>
        <p:spPr>
          <a:xfrm>
            <a:off x="7532205" y="3282666"/>
            <a:ext cx="4366260" cy="523220"/>
          </a:xfrm>
          <a:prstGeom prst="rect">
            <a:avLst/>
          </a:prstGeom>
          <a:noFill/>
        </p:spPr>
        <p:txBody>
          <a:bodyPr vert="horz" rtlCol="0">
            <a:spAutoFit/>
          </a:bodyPr>
          <a:lstStyle/>
          <a:p>
            <a:r>
              <a:rPr lang="en-AU" sz="2800" b="1" dirty="0">
                <a:solidFill>
                  <a:schemeClr val="accent2"/>
                </a:solidFill>
                <a:latin typeface="Calibri - 41"/>
              </a:rPr>
              <a:t>and to see the big ideas</a:t>
            </a:r>
          </a:p>
        </p:txBody>
      </p:sp>
      <p:sp>
        <p:nvSpPr>
          <p:cNvPr id="8" name="TextBox 7">
            <a:extLst>
              <a:ext uri="{FF2B5EF4-FFF2-40B4-BE49-F238E27FC236}">
                <a16:creationId xmlns:a16="http://schemas.microsoft.com/office/drawing/2014/main" id="{183F0C83-9786-F587-0499-3CB1F5628C80}"/>
              </a:ext>
            </a:extLst>
          </p:cNvPr>
          <p:cNvSpPr txBox="1"/>
          <p:nvPr/>
        </p:nvSpPr>
        <p:spPr>
          <a:xfrm>
            <a:off x="7657604" y="4305297"/>
            <a:ext cx="3416745" cy="1938992"/>
          </a:xfrm>
          <a:prstGeom prst="rect">
            <a:avLst/>
          </a:prstGeom>
          <a:noFill/>
        </p:spPr>
        <p:txBody>
          <a:bodyPr vert="horz" wrap="square" rtlCol="0">
            <a:spAutoFit/>
          </a:bodyPr>
          <a:lstStyle/>
          <a:p>
            <a:r>
              <a:rPr lang="en-AU" sz="2400" dirty="0">
                <a:solidFill>
                  <a:srgbClr val="0000FF"/>
                </a:solidFill>
                <a:latin typeface="Arial - 22"/>
              </a:rPr>
              <a:t>The eureka experience of connecting the dots is the most pleasurable part of learning it releases dopamine! </a:t>
            </a:r>
          </a:p>
        </p:txBody>
      </p:sp>
    </p:spTree>
    <p:extLst>
      <p:ext uri="{BB962C8B-B14F-4D97-AF65-F5344CB8AC3E}">
        <p14:creationId xmlns:p14="http://schemas.microsoft.com/office/powerpoint/2010/main" val="8524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12" name="Group 11">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16" name="Freeform: Shape 15">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4" name="Freeform: Shape 13">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4" name="Picture 3" descr="david Sousas maths book.jpg">
            <a:extLst>
              <a:ext uri="{FF2B5EF4-FFF2-40B4-BE49-F238E27FC236}">
                <a16:creationId xmlns:a16="http://schemas.microsoft.com/office/drawing/2014/main" id="{749424B7-2700-891E-3728-98B570C47FF8}"/>
              </a:ext>
            </a:extLst>
          </p:cNvPr>
          <p:cNvPicPr>
            <a:picLocks noChangeAspect="1"/>
          </p:cNvPicPr>
          <p:nvPr/>
        </p:nvPicPr>
        <p:blipFill>
          <a:blip r:embed="rId4" cstate="print"/>
          <a:stretch>
            <a:fillRect/>
          </a:stretch>
        </p:blipFill>
        <p:spPr bwMode="auto">
          <a:xfrm>
            <a:off x="8709025" y="1729003"/>
            <a:ext cx="2663825" cy="3465138"/>
          </a:xfrm>
          <a:prstGeom prst="rect">
            <a:avLst/>
          </a:prstGeom>
          <a:noFill/>
        </p:spPr>
      </p:pic>
      <p:pic>
        <p:nvPicPr>
          <p:cNvPr id="10" name="Picture 9">
            <a:extLst>
              <a:ext uri="{FF2B5EF4-FFF2-40B4-BE49-F238E27FC236}">
                <a16:creationId xmlns:a16="http://schemas.microsoft.com/office/drawing/2014/main" id="{FC0C0A49-68F8-E8B6-084E-3C4E9B927AB3}"/>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778344" y="1471333"/>
            <a:ext cx="6288741" cy="4373096"/>
          </a:xfrm>
          <a:prstGeom prst="rect">
            <a:avLst/>
          </a:prstGeom>
          <a:solidFill>
            <a:scrgbClr r="0" g="0" b="0">
              <a:alpha val="0"/>
            </a:scrgbClr>
          </a:solidFill>
        </p:spPr>
      </p:pic>
      <p:sp>
        <p:nvSpPr>
          <p:cNvPr id="2" name="Oval 1">
            <a:extLst>
              <a:ext uri="{FF2B5EF4-FFF2-40B4-BE49-F238E27FC236}">
                <a16:creationId xmlns:a16="http://schemas.microsoft.com/office/drawing/2014/main" id="{44591DD7-FF40-58BF-265B-70342BEDE0AC}"/>
              </a:ext>
            </a:extLst>
          </p:cNvPr>
          <p:cNvSpPr/>
          <p:nvPr/>
        </p:nvSpPr>
        <p:spPr>
          <a:xfrm>
            <a:off x="390525" y="3776956"/>
            <a:ext cx="4819650" cy="2204744"/>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0" y="274638"/>
            <a:ext cx="4162425" cy="796908"/>
          </a:xfrm>
        </p:spPr>
        <p:txBody>
          <a:bodyPr/>
          <a:lstStyle/>
          <a:p>
            <a:r>
              <a:rPr lang="en-US" dirty="0">
                <a:solidFill>
                  <a:srgbClr val="FF0000"/>
                </a:solidFill>
              </a:rPr>
              <a:t>Memory Systems</a:t>
            </a:r>
          </a:p>
        </p:txBody>
      </p:sp>
      <p:graphicFrame>
        <p:nvGraphicFramePr>
          <p:cNvPr id="4" name="Content Placeholder 3"/>
          <p:cNvGraphicFramePr>
            <a:graphicFrameLocks noGrp="1"/>
          </p:cNvGraphicFramePr>
          <p:nvPr>
            <p:ph idx="1"/>
          </p:nvPr>
        </p:nvGraphicFramePr>
        <p:xfrm>
          <a:off x="1981200" y="1142985"/>
          <a:ext cx="8229600" cy="498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rot="3580403">
            <a:off x="4411861" y="3985028"/>
            <a:ext cx="500066" cy="3571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667372" y="2643182"/>
            <a:ext cx="500066" cy="3571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9064256">
            <a:off x="6865499" y="3979360"/>
            <a:ext cx="500066" cy="3571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595934" y="4214818"/>
            <a:ext cx="500066" cy="3571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Documents and Settings\angela.dangelo\Local Settings\Temporary Internet Files\Content.IE5\V7KS1EBH\MCj02296850000[1].wmf"/>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4524364" y="2071678"/>
            <a:ext cx="714380" cy="695330"/>
          </a:xfrm>
          <a:prstGeom prst="rect">
            <a:avLst/>
          </a:prstGeom>
          <a:noFill/>
        </p:spPr>
      </p:pic>
      <p:pic>
        <p:nvPicPr>
          <p:cNvPr id="1029" name="Picture 5" descr="C:\Documents and Settings\angela.dangelo\Local Settings\Temporary Internet Files\Content.IE5\NTYBD5G8\MCj04398240000[1].png"/>
          <p:cNvPicPr>
            <a:picLocks noChangeAspect="1" noChangeArrowheads="1"/>
          </p:cNvPicPr>
          <p:nvPr/>
        </p:nvPicPr>
        <p:blipFill>
          <a:blip r:embed="rId9" cstate="print"/>
          <a:srcRect/>
          <a:stretch>
            <a:fillRect/>
          </a:stretch>
        </p:blipFill>
        <p:spPr bwMode="auto">
          <a:xfrm>
            <a:off x="1881158" y="3214686"/>
            <a:ext cx="928694" cy="928694"/>
          </a:xfrm>
          <a:prstGeom prst="rect">
            <a:avLst/>
          </a:prstGeom>
          <a:noFill/>
        </p:spPr>
      </p:pic>
      <p:pic>
        <p:nvPicPr>
          <p:cNvPr id="1030" name="Picture 6" descr="C:\Documents and Settings\angela.dangelo\Local Settings\Temporary Internet Files\Content.IE5\NTYBD5G8\MPj04244120000[1].jpg"/>
          <p:cNvPicPr>
            <a:picLocks noChangeAspect="1" noChangeArrowheads="1"/>
          </p:cNvPicPr>
          <p:nvPr/>
        </p:nvPicPr>
        <p:blipFill>
          <a:blip r:embed="rId10" cstate="print"/>
          <a:srcRect/>
          <a:stretch>
            <a:fillRect/>
          </a:stretch>
        </p:blipFill>
        <p:spPr bwMode="auto">
          <a:xfrm>
            <a:off x="9167835" y="3500438"/>
            <a:ext cx="733495" cy="714380"/>
          </a:xfrm>
          <a:prstGeom prst="rect">
            <a:avLst/>
          </a:prstGeom>
          <a:noFill/>
        </p:spPr>
      </p:pic>
      <p:pic>
        <p:nvPicPr>
          <p:cNvPr id="1031" name="Picture 7" descr="C:\Documents and Settings\angela.dangelo\Local Settings\Temporary Internet Files\Content.IE5\V7KS1EBH\MCj02806880000[1].wmf"/>
          <p:cNvPicPr>
            <a:picLocks noChangeAspect="1" noChangeArrowheads="1"/>
          </p:cNvPicPr>
          <p:nvPr/>
        </p:nvPicPr>
        <p:blipFill>
          <a:blip r:embed="rId11" cstate="print"/>
          <a:srcRect/>
          <a:stretch>
            <a:fillRect/>
          </a:stretch>
        </p:blipFill>
        <p:spPr bwMode="auto">
          <a:xfrm>
            <a:off x="6381753" y="5429264"/>
            <a:ext cx="955141" cy="1118858"/>
          </a:xfrm>
          <a:prstGeom prst="rect">
            <a:avLst/>
          </a:prstGeom>
          <a:noFill/>
        </p:spPr>
      </p:pic>
      <p:pic>
        <p:nvPicPr>
          <p:cNvPr id="5122" name="Picture 2" descr="What is Chunking and Why it is Helpful? (Complete Guide) | Marketing91">
            <a:extLst>
              <a:ext uri="{FF2B5EF4-FFF2-40B4-BE49-F238E27FC236}">
                <a16:creationId xmlns:a16="http://schemas.microsoft.com/office/drawing/2014/main" id="{D468F75D-6717-09ED-A893-BC16DD694B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5930" y="1142985"/>
            <a:ext cx="2438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02358A-6833-9833-28D8-977DC3A3103A}"/>
              </a:ext>
            </a:extLst>
          </p:cNvPr>
          <p:cNvSpPr txBox="1"/>
          <p:nvPr/>
        </p:nvSpPr>
        <p:spPr>
          <a:xfrm>
            <a:off x="9691590" y="2120677"/>
            <a:ext cx="1476364" cy="646331"/>
          </a:xfrm>
          <a:prstGeom prst="rect">
            <a:avLst/>
          </a:prstGeom>
          <a:noFill/>
        </p:spPr>
        <p:txBody>
          <a:bodyPr wrap="square">
            <a:spAutoFit/>
          </a:bodyPr>
          <a:lstStyle/>
          <a:p>
            <a:r>
              <a:rPr lang="en-US" dirty="0"/>
              <a:t>IS IMPORTANT</a:t>
            </a:r>
            <a:endParaRPr lang="en-AU" dirty="0"/>
          </a:p>
        </p:txBody>
      </p:sp>
      <p:sp>
        <p:nvSpPr>
          <p:cNvPr id="11" name="TextBox 10">
            <a:extLst>
              <a:ext uri="{FF2B5EF4-FFF2-40B4-BE49-F238E27FC236}">
                <a16:creationId xmlns:a16="http://schemas.microsoft.com/office/drawing/2014/main" id="{8A896C0F-4305-7082-8F79-AEC55FC691E6}"/>
              </a:ext>
            </a:extLst>
          </p:cNvPr>
          <p:cNvSpPr txBox="1"/>
          <p:nvPr/>
        </p:nvSpPr>
        <p:spPr>
          <a:xfrm>
            <a:off x="7491511" y="5329046"/>
            <a:ext cx="4667238" cy="923330"/>
          </a:xfrm>
          <a:prstGeom prst="rect">
            <a:avLst/>
          </a:prstGeom>
          <a:noFill/>
        </p:spPr>
        <p:txBody>
          <a:bodyPr wrap="square">
            <a:spAutoFit/>
          </a:bodyPr>
          <a:lstStyle/>
          <a:p>
            <a:pPr>
              <a:buNone/>
            </a:pPr>
            <a:r>
              <a:rPr lang="en-US" dirty="0"/>
              <a:t>Preschoolers = about 2 items at once</a:t>
            </a:r>
          </a:p>
          <a:p>
            <a:r>
              <a:rPr lang="en-US" dirty="0"/>
              <a:t>Preadolescents =  3-7 items at once (5 -10 mins)</a:t>
            </a:r>
          </a:p>
          <a:p>
            <a:r>
              <a:rPr lang="en-US" dirty="0"/>
              <a:t>adolescents =  5-9 items at once (10 -20 mins)</a:t>
            </a:r>
            <a:endParaRPr lang="en-AU" dirty="0"/>
          </a:p>
        </p:txBody>
      </p:sp>
      <p:sp>
        <p:nvSpPr>
          <p:cNvPr id="7" name="TextBox 6">
            <a:extLst>
              <a:ext uri="{FF2B5EF4-FFF2-40B4-BE49-F238E27FC236}">
                <a16:creationId xmlns:a16="http://schemas.microsoft.com/office/drawing/2014/main" id="{836D4486-AD7A-1AE5-6E52-21C9D11A3D12}"/>
              </a:ext>
            </a:extLst>
          </p:cNvPr>
          <p:cNvSpPr txBox="1"/>
          <p:nvPr/>
        </p:nvSpPr>
        <p:spPr>
          <a:xfrm>
            <a:off x="3048778" y="3244334"/>
            <a:ext cx="6097554" cy="369332"/>
          </a:xfrm>
          <a:prstGeom prst="rect">
            <a:avLst/>
          </a:prstGeom>
          <a:noFill/>
        </p:spPr>
        <p:txBody>
          <a:bodyPr wrap="square">
            <a:spAutoFit/>
          </a:bodyPr>
          <a:lstStyle/>
          <a:p>
            <a:r>
              <a:rPr lang="en-AU" b="0" dirty="0">
                <a:effectLst/>
              </a:rPr>
              <a:t> </a:t>
            </a:r>
            <a:endParaRPr lang="en-AU" dirty="0"/>
          </a:p>
        </p:txBody>
      </p:sp>
      <p:sp>
        <p:nvSpPr>
          <p:cNvPr id="13" name="TextBox 12">
            <a:extLst>
              <a:ext uri="{FF2B5EF4-FFF2-40B4-BE49-F238E27FC236}">
                <a16:creationId xmlns:a16="http://schemas.microsoft.com/office/drawing/2014/main" id="{A462DC4C-C70A-6A6C-70DB-AA64F432CC3C}"/>
              </a:ext>
            </a:extLst>
          </p:cNvPr>
          <p:cNvSpPr txBox="1"/>
          <p:nvPr/>
        </p:nvSpPr>
        <p:spPr>
          <a:xfrm>
            <a:off x="3048778" y="3244334"/>
            <a:ext cx="6097554" cy="369332"/>
          </a:xfrm>
          <a:prstGeom prst="rect">
            <a:avLst/>
          </a:prstGeom>
          <a:noFill/>
        </p:spPr>
        <p:txBody>
          <a:bodyPr wrap="square">
            <a:spAutoFit/>
          </a:bodyPr>
          <a:lstStyle/>
          <a:p>
            <a:r>
              <a:rPr lang="en-AU" b="0" dirty="0">
                <a:effectLst/>
              </a:rPr>
              <a:t> </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7"/>
        <p:cNvGrpSpPr/>
        <p:nvPr/>
      </p:nvGrpSpPr>
      <p:grpSpPr>
        <a:xfrm>
          <a:off x="0" y="0"/>
          <a:ext cx="0" cy="0"/>
          <a:chOff x="0" y="0"/>
          <a:chExt cx="0" cy="0"/>
        </a:xfrm>
      </p:grpSpPr>
      <p:sp useBgFill="1">
        <p:nvSpPr>
          <p:cNvPr id="214" name="Rectangle 2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6" name="Arc 2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8" name="Google Shape;208;p28"/>
          <p:cNvSpPr txBox="1">
            <a:spLocks noGrp="1"/>
          </p:cNvSpPr>
          <p:nvPr>
            <p:ph type="title"/>
          </p:nvPr>
        </p:nvSpPr>
        <p:spPr>
          <a:xfrm>
            <a:off x="5894962" y="479493"/>
            <a:ext cx="4126116" cy="1325563"/>
          </a:xfrm>
          <a:prstGeom prst="rect">
            <a:avLst/>
          </a:prstGeom>
        </p:spPr>
        <p:txBody>
          <a:bodyPr spcFirstLastPara="1" vert="horz" lIns="91425" tIns="45700" rIns="45700" bIns="45700" rtlCol="0" anchorCtr="0">
            <a:normAutofit/>
          </a:bodyPr>
          <a:lstStyle/>
          <a:p>
            <a:pPr>
              <a:spcBef>
                <a:spcPts val="0"/>
              </a:spcBef>
            </a:pPr>
            <a:r>
              <a:rPr lang="en-US" dirty="0"/>
              <a:t>CHUNKING-STM</a:t>
            </a:r>
          </a:p>
        </p:txBody>
      </p:sp>
      <p:sp>
        <p:nvSpPr>
          <p:cNvPr id="218" name="Freeform: Shape 2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oogle Shape;224;p30" descr="A diagram of a diagram of a diagram&#10;&#10;Description automatically generated with medium confidence">
            <a:extLst>
              <a:ext uri="{FF2B5EF4-FFF2-40B4-BE49-F238E27FC236}">
                <a16:creationId xmlns:a16="http://schemas.microsoft.com/office/drawing/2014/main" id="{BD84B520-17C6-9AE5-1230-D9141421C483}"/>
              </a:ext>
            </a:extLst>
          </p:cNvPr>
          <p:cNvPicPr preferRelativeResize="0"/>
          <p:nvPr/>
        </p:nvPicPr>
        <p:blipFill>
          <a:blip r:embed="rId3"/>
          <a:stretch>
            <a:fillRect/>
          </a:stretch>
        </p:blipFill>
        <p:spPr>
          <a:xfrm>
            <a:off x="703182" y="1970631"/>
            <a:ext cx="4777381" cy="27469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209" name="Google Shape;209;p28"/>
          <p:cNvSpPr txBox="1">
            <a:spLocks noGrp="1"/>
          </p:cNvSpPr>
          <p:nvPr>
            <p:ph type="body" idx="1"/>
          </p:nvPr>
        </p:nvSpPr>
        <p:spPr>
          <a:xfrm>
            <a:off x="5894962" y="1984443"/>
            <a:ext cx="5458838" cy="4192520"/>
          </a:xfrm>
          <a:prstGeom prst="rect">
            <a:avLst/>
          </a:prstGeom>
        </p:spPr>
        <p:txBody>
          <a:bodyPr spcFirstLastPara="1" vert="horz" lIns="54850" tIns="91425" rIns="91425" bIns="45700" rtlCol="0" anchorCtr="0">
            <a:normAutofit/>
          </a:bodyPr>
          <a:lstStyle/>
          <a:p>
            <a:pPr marL="0" indent="0">
              <a:spcBef>
                <a:spcPts val="0"/>
              </a:spcBef>
              <a:spcAft>
                <a:spcPts val="600"/>
              </a:spcAft>
              <a:buNone/>
            </a:pPr>
            <a:r>
              <a:rPr lang="en-US" sz="2200" b="1" dirty="0">
                <a:highlight>
                  <a:srgbClr val="FFFFFF"/>
                </a:highlight>
                <a:latin typeface="Arial"/>
                <a:ea typeface="Arial"/>
                <a:cs typeface="Arial"/>
                <a:sym typeface="Arial"/>
              </a:rPr>
              <a:t>Chunking</a:t>
            </a:r>
            <a:r>
              <a:rPr lang="en-US" sz="2200" dirty="0">
                <a:highlight>
                  <a:srgbClr val="FFFFFF"/>
                </a:highlight>
                <a:latin typeface="Arial"/>
                <a:ea typeface="Arial"/>
                <a:cs typeface="Arial"/>
                <a:sym typeface="Arial"/>
              </a:rPr>
              <a:t> is a term referring to the process of taking individual pieces of information (chunks) and grouping them into larger units(that are connected o make sense together). </a:t>
            </a:r>
          </a:p>
          <a:p>
            <a:pPr marL="0" indent="0">
              <a:spcBef>
                <a:spcPts val="0"/>
              </a:spcBef>
              <a:spcAft>
                <a:spcPts val="600"/>
              </a:spcAft>
              <a:buNone/>
            </a:pPr>
            <a:r>
              <a:rPr lang="en-US" sz="2200" dirty="0">
                <a:highlight>
                  <a:srgbClr val="FFFFFF"/>
                </a:highlight>
                <a:latin typeface="Arial"/>
                <a:ea typeface="Arial"/>
                <a:cs typeface="Arial"/>
                <a:sym typeface="Arial"/>
              </a:rPr>
              <a:t>By grouping each piece into a larger whole, you can improve the amount of information you can remember. Recall of information is greater when the "chunking" strategy is used. A chunk can then be defined as "a collection of elements having strong associations with one another.”</a:t>
            </a:r>
          </a:p>
          <a:p>
            <a:pPr marL="0" indent="0">
              <a:spcBef>
                <a:spcPts val="0"/>
              </a:spcBef>
              <a:spcAft>
                <a:spcPts val="600"/>
              </a:spcAft>
              <a:buNone/>
            </a:pPr>
            <a:endParaRPr lang="en-US" sz="2200" dirty="0">
              <a:highlight>
                <a:srgbClr val="FFFFFF"/>
              </a:highlight>
              <a:latin typeface="Arial"/>
              <a:ea typeface="Arial"/>
              <a:cs typeface="Arial"/>
              <a:sym typeface="Arial"/>
            </a:endParaRPr>
          </a:p>
          <a:p>
            <a:pPr marL="0" indent="0">
              <a:spcBef>
                <a:spcPts val="0"/>
              </a:spcBef>
              <a:spcAft>
                <a:spcPts val="600"/>
              </a:spcAft>
              <a:buNone/>
            </a:pPr>
            <a:endParaRPr lang="en-US" sz="2200" dirty="0">
              <a:highlight>
                <a:srgbClr val="FFFFFF"/>
              </a:highlight>
              <a:latin typeface="Arial"/>
              <a:ea typeface="Arial"/>
              <a:cs typeface="Arial"/>
              <a:sym typeface="Arial"/>
            </a:endParaRPr>
          </a:p>
          <a:p>
            <a:pPr marL="0" indent="0">
              <a:spcBef>
                <a:spcPts val="0"/>
              </a:spcBef>
              <a:spcAft>
                <a:spcPts val="600"/>
              </a:spcAft>
              <a:buNone/>
            </a:pPr>
            <a:endParaRPr lang="en-US" sz="2200" dirty="0">
              <a:highlight>
                <a:srgbClr val="FFFFFF"/>
              </a:highlight>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1981200" y="155448"/>
            <a:ext cx="8229600" cy="1252728"/>
          </a:xfrm>
          <a:prstGeom prst="rect">
            <a:avLst/>
          </a:prstGeom>
          <a:noFill/>
          <a:ln>
            <a:noFill/>
          </a:ln>
        </p:spPr>
        <p:txBody>
          <a:bodyPr spcFirstLastPara="1" vert="horz" wrap="square" lIns="91425" tIns="45700" rIns="45700" bIns="45700" rtlCol="0" anchor="ctr" anchorCtr="0">
            <a:noAutofit/>
          </a:bodyPr>
          <a:lstStyle/>
          <a:p>
            <a:pPr>
              <a:spcBef>
                <a:spcPts val="0"/>
              </a:spcBef>
              <a:buClr>
                <a:schemeClr val="lt1"/>
              </a:buClr>
              <a:buSzPts val="4500"/>
            </a:pPr>
            <a:r>
              <a:rPr lang="en-US">
                <a:solidFill>
                  <a:schemeClr val="lt1"/>
                </a:solidFill>
              </a:rPr>
              <a:t>Chunks-Example</a:t>
            </a:r>
            <a:endParaRPr>
              <a:solidFill>
                <a:schemeClr val="lt1"/>
              </a:solidFill>
            </a:endParaRPr>
          </a:p>
        </p:txBody>
      </p:sp>
      <p:pic>
        <p:nvPicPr>
          <p:cNvPr id="215" name="Google Shape;215;p29"/>
          <p:cNvPicPr preferRelativeResize="0"/>
          <p:nvPr/>
        </p:nvPicPr>
        <p:blipFill>
          <a:blip r:embed="rId3">
            <a:alphaModFix/>
          </a:blip>
          <a:stretch>
            <a:fillRect/>
          </a:stretch>
        </p:blipFill>
        <p:spPr>
          <a:xfrm>
            <a:off x="3252751" y="1967149"/>
            <a:ext cx="4641453" cy="817450"/>
          </a:xfrm>
          <a:prstGeom prst="rect">
            <a:avLst/>
          </a:prstGeom>
          <a:noFill/>
          <a:ln>
            <a:noFill/>
          </a:ln>
        </p:spPr>
      </p:pic>
      <p:pic>
        <p:nvPicPr>
          <p:cNvPr id="216" name="Google Shape;216;p29"/>
          <p:cNvPicPr preferRelativeResize="0"/>
          <p:nvPr/>
        </p:nvPicPr>
        <p:blipFill>
          <a:blip r:embed="rId4">
            <a:alphaModFix/>
          </a:blip>
          <a:stretch>
            <a:fillRect/>
          </a:stretch>
        </p:blipFill>
        <p:spPr>
          <a:xfrm>
            <a:off x="3325575" y="4128550"/>
            <a:ext cx="4495800" cy="661544"/>
          </a:xfrm>
          <a:prstGeom prst="rect">
            <a:avLst/>
          </a:prstGeom>
          <a:noFill/>
          <a:ln>
            <a:noFill/>
          </a:ln>
        </p:spPr>
      </p:pic>
      <p:sp>
        <p:nvSpPr>
          <p:cNvPr id="2" name="Rectangle 1">
            <a:extLst>
              <a:ext uri="{FF2B5EF4-FFF2-40B4-BE49-F238E27FC236}">
                <a16:creationId xmlns:a16="http://schemas.microsoft.com/office/drawing/2014/main" id="{FE781209-B765-159A-DE23-43E4E0B1609D}"/>
              </a:ext>
            </a:extLst>
          </p:cNvPr>
          <p:cNvSpPr/>
          <p:nvPr/>
        </p:nvSpPr>
        <p:spPr>
          <a:xfrm>
            <a:off x="3252751" y="1866517"/>
            <a:ext cx="4641453" cy="101871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338468BD-8BE7-9DEB-87FB-8D7857818976}"/>
              </a:ext>
            </a:extLst>
          </p:cNvPr>
          <p:cNvSpPr/>
          <p:nvPr/>
        </p:nvSpPr>
        <p:spPr>
          <a:xfrm>
            <a:off x="3179922" y="3771380"/>
            <a:ext cx="4641453" cy="101871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4037523" y="609600"/>
            <a:ext cx="6272011" cy="694176"/>
          </a:xfrm>
          <a:prstGeom prst="rect">
            <a:avLst/>
          </a:prstGeom>
        </p:spPr>
        <p:txBody>
          <a:bodyPr spcFirstLastPara="1" vert="horz" lIns="91440" tIns="45720" rIns="91440" bIns="45720" rtlCol="0" anchor="b" anchorCtr="0">
            <a:normAutofit/>
          </a:bodyPr>
          <a:lstStyle/>
          <a:p>
            <a:pPr>
              <a:buClr>
                <a:schemeClr val="dk1"/>
              </a:buClr>
              <a:buSzPts val="1100"/>
            </a:pPr>
            <a:r>
              <a:rPr lang="en-US" sz="3600" kern="1200" dirty="0">
                <a:latin typeface="+mj-lt"/>
                <a:ea typeface="+mj-ea"/>
                <a:cs typeface="+mj-cs"/>
                <a:sym typeface="Arial"/>
              </a:rPr>
              <a:t>DUAL CODE Theory (DCT)</a:t>
            </a:r>
          </a:p>
        </p:txBody>
      </p:sp>
      <p:sp>
        <p:nvSpPr>
          <p:cNvPr id="236" name="Freeform: Shape 235">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8" name="Freeform: Shape 237">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0" name="Freeform: Shape 239">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2" name="Freeform: Shape 241">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4" name="Freeform: Shape 243">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6" name="Freeform: Shape 245">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8" name="Freeform: Shape 247">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0" name="Freeform: Shape 249">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2" name="Group 251">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253" name="Freeform: Shape 252">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Freeform: Shape 255">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1" name="Google Shape;231;p31"/>
          <p:cNvSpPr txBox="1"/>
          <p:nvPr/>
        </p:nvSpPr>
        <p:spPr>
          <a:xfrm>
            <a:off x="4037522" y="1381125"/>
            <a:ext cx="6615789" cy="4867275"/>
          </a:xfrm>
          <a:prstGeom prst="rect">
            <a:avLst/>
          </a:prstGeom>
        </p:spPr>
        <p:txBody>
          <a:bodyPr spcFirstLastPara="1" vert="horz" lIns="91440" tIns="45720" rIns="91440" bIns="45720" rtlCol="0" anchorCtr="0">
            <a:normAutofit/>
          </a:bodyPr>
          <a:lstStyle/>
          <a:p>
            <a:pPr indent="-228600">
              <a:lnSpc>
                <a:spcPct val="90000"/>
              </a:lnSpc>
              <a:spcAft>
                <a:spcPts val="600"/>
              </a:spcAft>
              <a:buFont typeface="Arial" panose="020B0604020202020204" pitchFamily="34" charset="0"/>
              <a:buChar char="•"/>
            </a:pPr>
            <a:r>
              <a:rPr lang="en-US" sz="2400" dirty="0"/>
              <a:t>This was established and developed by Allan </a:t>
            </a:r>
            <a:r>
              <a:rPr lang="en-US" sz="2400" dirty="0" err="1"/>
              <a:t>Paivio</a:t>
            </a:r>
            <a:r>
              <a:rPr lang="en-US" sz="2400" dirty="0"/>
              <a:t> (</a:t>
            </a:r>
            <a:r>
              <a:rPr lang="en-US" sz="2400" dirty="0" err="1"/>
              <a:t>Paivio</a:t>
            </a:r>
            <a:r>
              <a:rPr lang="en-US" sz="2400" dirty="0"/>
              <a:t> 1986, Clark &amp; </a:t>
            </a:r>
            <a:r>
              <a:rPr lang="en-US" sz="2400" dirty="0" err="1"/>
              <a:t>Paivio</a:t>
            </a:r>
            <a:r>
              <a:rPr lang="en-US" sz="2400" dirty="0"/>
              <a:t> 1991, Mayer &amp; Moreno, 1998).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theory states that the working memory has two distinct channels for processing information: </a:t>
            </a:r>
            <a:r>
              <a:rPr lang="en-US" sz="2400" b="1" dirty="0"/>
              <a:t>verbal and non-verbal. </a:t>
            </a:r>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r>
              <a:rPr lang="en-US" sz="2400" b="0" i="0" dirty="0">
                <a:effectLst/>
                <a:latin typeface="+mj-lt"/>
              </a:rPr>
              <a:t>both sensory imagery (sound</a:t>
            </a:r>
            <a:r>
              <a:rPr lang="en-US" sz="2400" dirty="0">
                <a:latin typeface="+mj-lt"/>
              </a:rPr>
              <a:t> or</a:t>
            </a:r>
            <a:r>
              <a:rPr lang="en-US" sz="2400" b="0" i="0" dirty="0">
                <a:effectLst/>
                <a:latin typeface="+mj-lt"/>
              </a:rPr>
              <a:t> image) and verbal information should be used to represent information</a:t>
            </a:r>
            <a:r>
              <a:rPr lang="en-US" sz="2400" b="1" i="0" dirty="0">
                <a:effectLst/>
                <a:latin typeface="+mj-lt"/>
              </a:rPr>
              <a:t> for m</a:t>
            </a:r>
            <a:r>
              <a:rPr lang="en-US" sz="2400" dirty="0">
                <a:latin typeface="+mj-lt"/>
              </a:rPr>
              <a:t>eaningful learning to occur. This ‘</a:t>
            </a:r>
            <a:r>
              <a:rPr lang="en-US" sz="2400" b="1" dirty="0">
                <a:latin typeface="+mj-lt"/>
              </a:rPr>
              <a:t>dual coding’ </a:t>
            </a:r>
            <a:r>
              <a:rPr lang="en-US" sz="2400" dirty="0">
                <a:latin typeface="+mj-lt"/>
              </a:rPr>
              <a:t>helps retention</a:t>
            </a:r>
            <a:r>
              <a:rPr lang="en-US" sz="2400" dirty="0">
                <a:solidFill>
                  <a:schemeClr val="tx2"/>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B4408-5ED4-E360-5C5D-1656666B1A0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a:t>The working mathematically outcome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E077BB-4EA5-69B9-5C14-D7C146F99818}"/>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Bef>
                <a:spcPts val="0"/>
              </a:spcBef>
              <a:spcAft>
                <a:spcPts val="600"/>
              </a:spcAft>
              <a:buFont typeface="Arial" panose="020B0604020202020204" pitchFamily="34" charset="0"/>
              <a:buChar char="•"/>
            </a:pPr>
            <a:r>
              <a:rPr lang="en-US" sz="2200" b="0" i="0" u="none" strike="noStrike" dirty="0">
                <a:effectLst/>
              </a:rPr>
              <a:t>MAO-WM-01 Develops understanding and fluency in mathematics through exploring and connecting mathematical concepts, choosing and applying mathematical techniques to solve problems, and communicating their thinking and reasoning coherently and clearly.</a:t>
            </a:r>
            <a:endParaRPr lang="en-US" sz="2200" b="0" dirty="0">
              <a:effectLst/>
            </a:endParaRPr>
          </a:p>
        </p:txBody>
      </p:sp>
      <p:pic>
        <p:nvPicPr>
          <p:cNvPr id="6" name="Picture 5" descr="Light bulb on yellow background with sketched light beams and cord">
            <a:extLst>
              <a:ext uri="{FF2B5EF4-FFF2-40B4-BE49-F238E27FC236}">
                <a16:creationId xmlns:a16="http://schemas.microsoft.com/office/drawing/2014/main" id="{AC17C300-77F0-5C8A-6254-3281873DA413}"/>
              </a:ext>
            </a:extLst>
          </p:cNvPr>
          <p:cNvPicPr>
            <a:picLocks noChangeAspect="1"/>
          </p:cNvPicPr>
          <p:nvPr/>
        </p:nvPicPr>
        <p:blipFill rotWithShape="1">
          <a:blip r:embed="rId2"/>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1454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1981200" y="155448"/>
            <a:ext cx="8229600" cy="1252728"/>
          </a:xfrm>
          <a:prstGeom prst="rect">
            <a:avLst/>
          </a:prstGeom>
          <a:noFill/>
          <a:ln>
            <a:noFill/>
          </a:ln>
        </p:spPr>
        <p:txBody>
          <a:bodyPr spcFirstLastPara="1" vert="horz" wrap="square" lIns="91425" tIns="45700" rIns="45700" bIns="45700" rtlCol="0" anchor="ctr" anchorCtr="0">
            <a:noAutofit/>
          </a:bodyPr>
          <a:lstStyle/>
          <a:p>
            <a:pPr>
              <a:spcBef>
                <a:spcPts val="0"/>
              </a:spcBef>
              <a:buClr>
                <a:schemeClr val="lt1"/>
              </a:buClr>
              <a:buSzPts val="4500"/>
            </a:pPr>
            <a:r>
              <a:rPr lang="en-US">
                <a:solidFill>
                  <a:schemeClr val="lt1"/>
                </a:solidFill>
              </a:rPr>
              <a:t>TYPES OF COGNITIVE LOAD</a:t>
            </a:r>
            <a:endParaRPr>
              <a:solidFill>
                <a:schemeClr val="lt1"/>
              </a:solidFill>
            </a:endParaRPr>
          </a:p>
        </p:txBody>
      </p:sp>
      <p:pic>
        <p:nvPicPr>
          <p:cNvPr id="251" name="Google Shape;251;p34"/>
          <p:cNvPicPr preferRelativeResize="0">
            <a:picLocks noGrp="1"/>
          </p:cNvPicPr>
          <p:nvPr>
            <p:ph type="body" idx="1"/>
          </p:nvPr>
        </p:nvPicPr>
        <p:blipFill rotWithShape="1">
          <a:blip r:embed="rId3">
            <a:alphaModFix/>
          </a:blip>
          <a:srcRect/>
          <a:stretch/>
        </p:blipFill>
        <p:spPr>
          <a:xfrm>
            <a:off x="1600201" y="287893"/>
            <a:ext cx="8020049" cy="3771900"/>
          </a:xfrm>
          <a:prstGeom prst="rect">
            <a:avLst/>
          </a:prstGeom>
          <a:noFill/>
          <a:ln>
            <a:noFill/>
          </a:ln>
        </p:spPr>
      </p:pic>
      <p:sp>
        <p:nvSpPr>
          <p:cNvPr id="2" name="TextBox 1">
            <a:extLst>
              <a:ext uri="{FF2B5EF4-FFF2-40B4-BE49-F238E27FC236}">
                <a16:creationId xmlns:a16="http://schemas.microsoft.com/office/drawing/2014/main" id="{8C259C02-DD27-37D1-684E-6A177198AFA5}"/>
              </a:ext>
            </a:extLst>
          </p:cNvPr>
          <p:cNvSpPr txBox="1"/>
          <p:nvPr/>
        </p:nvSpPr>
        <p:spPr>
          <a:xfrm>
            <a:off x="638175" y="6200775"/>
            <a:ext cx="1147425" cy="369332"/>
          </a:xfrm>
          <a:prstGeom prst="rect">
            <a:avLst/>
          </a:prstGeom>
          <a:noFill/>
        </p:spPr>
        <p:txBody>
          <a:bodyPr wrap="square" rtlCol="0">
            <a:spAutoFit/>
          </a:bodyPr>
          <a:lstStyle/>
          <a:p>
            <a:r>
              <a:rPr lang="en-US" dirty="0">
                <a:hlinkClick r:id="rId4"/>
              </a:rPr>
              <a:t>Article</a:t>
            </a:r>
            <a:endParaRPr lang="en-AU" dirty="0"/>
          </a:p>
        </p:txBody>
      </p:sp>
      <p:pic>
        <p:nvPicPr>
          <p:cNvPr id="4" name="Picture 3" descr="A diagram of a diagram&#10;&#10;Description automatically generated">
            <a:extLst>
              <a:ext uri="{FF2B5EF4-FFF2-40B4-BE49-F238E27FC236}">
                <a16:creationId xmlns:a16="http://schemas.microsoft.com/office/drawing/2014/main" id="{59F2699F-9594-5996-7B53-EDBFE077E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662" y="4217104"/>
            <a:ext cx="7477125" cy="235300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1" name="Rectangle 61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3" name="Freeform: Shape 61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a:solidFill>
                  <a:schemeClr val="tx1"/>
                </a:solidFill>
                <a:latin typeface="+mj-lt"/>
                <a:ea typeface="+mj-ea"/>
                <a:cs typeface="+mj-cs"/>
              </a:rPr>
              <a:t>Elaborate Rehearsal</a:t>
            </a:r>
          </a:p>
        </p:txBody>
      </p:sp>
      <p:sp>
        <p:nvSpPr>
          <p:cNvPr id="5" name="TextBox 4">
            <a:extLst>
              <a:ext uri="{FF2B5EF4-FFF2-40B4-BE49-F238E27FC236}">
                <a16:creationId xmlns:a16="http://schemas.microsoft.com/office/drawing/2014/main" id="{FDB1D262-9278-4D3D-C737-14AA87B959B5}"/>
              </a:ext>
            </a:extLst>
          </p:cNvPr>
          <p:cNvSpPr txBox="1"/>
          <p:nvPr/>
        </p:nvSpPr>
        <p:spPr>
          <a:xfrm>
            <a:off x="314324" y="2061836"/>
            <a:ext cx="4958966" cy="39177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Used to reprocess and make connections  to previous learning and assign meaning. When students get little time or training for elaborative rehearsal they resort to rote and consequently fail to make the important connections.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Strategies include </a:t>
            </a:r>
            <a:r>
              <a:rPr lang="en-US" sz="2000" dirty="0">
                <a:solidFill>
                  <a:schemeClr val="accent2"/>
                </a:solidFill>
              </a:rPr>
              <a:t>paraphrasing, selecting critical information, predicting, questioning, explaining, summarising </a:t>
            </a:r>
            <a:r>
              <a:rPr lang="en-US" sz="2000" dirty="0"/>
              <a:t>(note: these are all connected to the WM outcome)</a:t>
            </a:r>
          </a:p>
        </p:txBody>
      </p:sp>
      <p:sp>
        <p:nvSpPr>
          <p:cNvPr id="6175" name="Freeform: Shape 61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6" name="Picture 4" descr="How Our Memory Works | What Is Information Processing Theory?">
            <a:extLst>
              <a:ext uri="{FF2B5EF4-FFF2-40B4-BE49-F238E27FC236}">
                <a16:creationId xmlns:a16="http://schemas.microsoft.com/office/drawing/2014/main" id="{9AE747E4-7F15-BC9F-EE9A-EA5CFBE8B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264" y="1714500"/>
            <a:ext cx="59436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981200" y="1165990"/>
            <a:ext cx="7215209" cy="5568260"/>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72723C4E-F658-34FA-B781-252ED6C74181}"/>
              </a:ext>
            </a:extLst>
          </p:cNvPr>
          <p:cNvSpPr txBox="1">
            <a:spLocks/>
          </p:cNvSpPr>
          <p:nvPr/>
        </p:nvSpPr>
        <p:spPr>
          <a:xfrm>
            <a:off x="1981200" y="517503"/>
            <a:ext cx="8229600" cy="12969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rPr>
              <a:t>When should new learning be presented in a Lesson? The primacy- recency effect</a:t>
            </a:r>
          </a:p>
        </p:txBody>
      </p:sp>
      <p:sp>
        <p:nvSpPr>
          <p:cNvPr id="2" name="TextBox 1">
            <a:extLst>
              <a:ext uri="{FF2B5EF4-FFF2-40B4-BE49-F238E27FC236}">
                <a16:creationId xmlns:a16="http://schemas.microsoft.com/office/drawing/2014/main" id="{9903F64E-9EB0-19F5-F88B-5672046BF397}"/>
              </a:ext>
            </a:extLst>
          </p:cNvPr>
          <p:cNvSpPr txBox="1"/>
          <p:nvPr/>
        </p:nvSpPr>
        <p:spPr>
          <a:xfrm>
            <a:off x="9591675" y="5762625"/>
            <a:ext cx="1419225" cy="369332"/>
          </a:xfrm>
          <a:prstGeom prst="rect">
            <a:avLst/>
          </a:prstGeom>
          <a:noFill/>
        </p:spPr>
        <p:txBody>
          <a:bodyPr wrap="square" rtlCol="0">
            <a:spAutoFit/>
          </a:bodyPr>
          <a:lstStyle/>
          <a:p>
            <a:r>
              <a:rPr lang="en-US" dirty="0"/>
              <a:t>David Sousa</a:t>
            </a:r>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3713673" y="402273"/>
            <a:ext cx="6272011" cy="796717"/>
          </a:xfrm>
          <a:prstGeom prst="rect">
            <a:avLst/>
          </a:prstGeom>
        </p:spPr>
        <p:txBody>
          <a:bodyPr spcFirstLastPara="1" vert="horz" lIns="91425" tIns="45700" rIns="45700" bIns="45700" rtlCol="0" anchor="b" anchorCtr="0">
            <a:normAutofit/>
          </a:bodyPr>
          <a:lstStyle/>
          <a:p>
            <a:pPr>
              <a:spcBef>
                <a:spcPts val="0"/>
              </a:spcBef>
            </a:pPr>
            <a:r>
              <a:rPr lang="en-US" sz="3600" b="1" dirty="0">
                <a:solidFill>
                  <a:schemeClr val="accent2"/>
                </a:solidFill>
              </a:rPr>
              <a:t>Spacing Effect</a:t>
            </a:r>
          </a:p>
        </p:txBody>
      </p:sp>
      <p:sp>
        <p:nvSpPr>
          <p:cNvPr id="250" name="Freeform: Shape 249">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2" name="Freeform: Shape 251">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4" name="Freeform: Shape 253">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6" name="Freeform: Shape 255">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8" name="Freeform: Shape 257">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0" name="Freeform: Shape 259">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2" name="Freeform: Shape 261">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4" name="Freeform: Shape 263">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6" name="Group 265">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267" name="Freeform: Shape 266">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Freeform: Shape 269">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 name="Google Shape;245;p33"/>
          <p:cNvSpPr txBox="1">
            <a:spLocks noGrp="1"/>
          </p:cNvSpPr>
          <p:nvPr>
            <p:ph type="body" idx="1"/>
          </p:nvPr>
        </p:nvSpPr>
        <p:spPr>
          <a:xfrm>
            <a:off x="3810533" y="2025699"/>
            <a:ext cx="6272011" cy="3652157"/>
          </a:xfrm>
          <a:prstGeom prst="rect">
            <a:avLst/>
          </a:prstGeom>
        </p:spPr>
        <p:txBody>
          <a:bodyPr spcFirstLastPara="1" vert="horz" lIns="54850" tIns="91425" rIns="91425" bIns="45700" rtlCol="0" anchorCtr="0">
            <a:normAutofit fontScale="85000" lnSpcReduction="10000"/>
          </a:bodyPr>
          <a:lstStyle/>
          <a:p>
            <a:pPr marL="0" indent="0">
              <a:spcBef>
                <a:spcPts val="0"/>
              </a:spcBef>
              <a:spcAft>
                <a:spcPts val="600"/>
              </a:spcAft>
              <a:buNone/>
            </a:pPr>
            <a:r>
              <a:rPr lang="en-US" dirty="0">
                <a:solidFill>
                  <a:schemeClr val="tx2"/>
                </a:solidFill>
                <a:highlight>
                  <a:srgbClr val="FFFFFF"/>
                </a:highlight>
                <a:latin typeface="Source Sans Pro"/>
                <a:ea typeface="Source Sans Pro"/>
                <a:cs typeface="Source Sans Pro"/>
                <a:sym typeface="Source Sans Pro"/>
              </a:rPr>
              <a:t>Discovered in the 1800s. If learning is spaced with rest periods between learning episodes, it is superior when compared with the same learning time massed </a:t>
            </a:r>
            <a:r>
              <a:rPr lang="en-US" b="1" dirty="0">
                <a:solidFill>
                  <a:schemeClr val="tx2"/>
                </a:solidFill>
                <a:highlight>
                  <a:srgbClr val="FFFFFF"/>
                </a:highlight>
                <a:latin typeface="Source Sans Pro"/>
                <a:ea typeface="Source Sans Pro"/>
                <a:cs typeface="Source Sans Pro"/>
                <a:sym typeface="Source Sans Pro"/>
              </a:rPr>
              <a:t>without rest periods. </a:t>
            </a:r>
          </a:p>
          <a:p>
            <a:pPr marL="0" indent="0">
              <a:spcBef>
                <a:spcPts val="0"/>
              </a:spcBef>
              <a:spcAft>
                <a:spcPts val="600"/>
              </a:spcAft>
              <a:buNone/>
            </a:pPr>
            <a:endParaRPr lang="en-US" dirty="0">
              <a:solidFill>
                <a:schemeClr val="tx2"/>
              </a:solidFill>
              <a:highlight>
                <a:srgbClr val="FFFFFF"/>
              </a:highlight>
              <a:latin typeface="Source Sans Pro"/>
              <a:ea typeface="Source Sans Pro"/>
              <a:cs typeface="Source Sans Pro"/>
              <a:sym typeface="Source Sans Pro"/>
            </a:endParaRPr>
          </a:p>
          <a:p>
            <a:pPr marL="0" indent="0">
              <a:spcBef>
                <a:spcPts val="0"/>
              </a:spcBef>
              <a:spcAft>
                <a:spcPts val="600"/>
              </a:spcAft>
              <a:buNone/>
            </a:pPr>
            <a:endParaRPr lang="en-US" dirty="0">
              <a:solidFill>
                <a:schemeClr val="tx2"/>
              </a:solidFill>
              <a:highlight>
                <a:srgbClr val="FFFFFF"/>
              </a:highlight>
              <a:latin typeface="Source Sans Pro"/>
              <a:ea typeface="Source Sans Pro"/>
              <a:cs typeface="Source Sans Pro"/>
              <a:sym typeface="Source Sans Pro"/>
            </a:endParaRPr>
          </a:p>
          <a:p>
            <a:pPr marL="0" indent="0">
              <a:spcBef>
                <a:spcPts val="0"/>
              </a:spcBef>
              <a:spcAft>
                <a:spcPts val="600"/>
              </a:spcAft>
              <a:buNone/>
            </a:pPr>
            <a:r>
              <a:rPr lang="en-US" dirty="0">
                <a:solidFill>
                  <a:schemeClr val="tx2"/>
                </a:solidFill>
                <a:highlight>
                  <a:srgbClr val="FFFFFF"/>
                </a:highlight>
                <a:latin typeface="Source Sans Pro"/>
                <a:ea typeface="Source Sans Pro"/>
                <a:cs typeface="Source Sans Pro"/>
                <a:sym typeface="Source Sans Pro"/>
              </a:rPr>
              <a:t>John Sweller is now testing the hypothesis that working memory capacity depletes after heavy use and recovers after rest, which can potentially explain </a:t>
            </a:r>
            <a:r>
              <a:rPr lang="en-US" b="1" dirty="0">
                <a:solidFill>
                  <a:schemeClr val="tx2"/>
                </a:solidFill>
                <a:highlight>
                  <a:srgbClr val="FFFFFF"/>
                </a:highlight>
                <a:latin typeface="Source Sans Pro"/>
                <a:ea typeface="Source Sans Pro"/>
                <a:cs typeface="Source Sans Pro"/>
                <a:sym typeface="Source Sans Pro"/>
              </a:rPr>
              <a:t>the spacing effect</a:t>
            </a:r>
            <a:r>
              <a:rPr lang="en-US" dirty="0">
                <a:solidFill>
                  <a:schemeClr val="tx2"/>
                </a:solidFill>
                <a:highlight>
                  <a:srgbClr val="FFFFFF"/>
                </a:highlight>
                <a:latin typeface="Source Sans Pro"/>
                <a:ea typeface="Source Sans Pro"/>
                <a:cs typeface="Source Sans Pro"/>
                <a:sym typeface="Source Sans Pro"/>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4 Points 3">
            <a:extLst>
              <a:ext uri="{FF2B5EF4-FFF2-40B4-BE49-F238E27FC236}">
                <a16:creationId xmlns:a16="http://schemas.microsoft.com/office/drawing/2014/main" id="{39811EEE-F198-7094-1B6B-9D4D459FC0C3}"/>
              </a:ext>
            </a:extLst>
          </p:cNvPr>
          <p:cNvSpPr/>
          <p:nvPr/>
        </p:nvSpPr>
        <p:spPr>
          <a:xfrm>
            <a:off x="-196338" y="29377"/>
            <a:ext cx="4679438" cy="2222036"/>
          </a:xfrm>
          <a:prstGeom prst="irregularSeal2">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Examples of WM  Tasks that help to make connections to help retention</a:t>
            </a:r>
            <a:endParaRPr lang="en-AU" dirty="0"/>
          </a:p>
        </p:txBody>
      </p:sp>
      <p:sp>
        <p:nvSpPr>
          <p:cNvPr id="6" name="TextBox 5">
            <a:extLst>
              <a:ext uri="{FF2B5EF4-FFF2-40B4-BE49-F238E27FC236}">
                <a16:creationId xmlns:a16="http://schemas.microsoft.com/office/drawing/2014/main" id="{341DB55A-CDEF-6A63-AE52-8EBC990DD5AD}"/>
              </a:ext>
            </a:extLst>
          </p:cNvPr>
          <p:cNvSpPr txBox="1"/>
          <p:nvPr/>
        </p:nvSpPr>
        <p:spPr>
          <a:xfrm>
            <a:off x="2170509" y="2251413"/>
            <a:ext cx="7850981" cy="2677656"/>
          </a:xfrm>
          <a:prstGeom prst="rect">
            <a:avLst/>
          </a:prstGeom>
          <a:noFill/>
        </p:spPr>
        <p:txBody>
          <a:bodyPr wrap="square">
            <a:spAutoFit/>
          </a:bodyPr>
          <a:lstStyle/>
          <a:p>
            <a:pPr rtl="0">
              <a:spcBef>
                <a:spcPts val="0"/>
              </a:spcBef>
              <a:spcAft>
                <a:spcPts val="0"/>
              </a:spcAft>
            </a:pPr>
            <a:r>
              <a:rPr lang="en-US" sz="2800" b="0" i="0" u="none" strike="noStrike" dirty="0">
                <a:solidFill>
                  <a:srgbClr val="000000"/>
                </a:solidFill>
                <a:effectLst/>
                <a:latin typeface="Calibri" panose="020F0502020204030204" pitchFamily="34" charset="0"/>
              </a:rPr>
              <a:t>MAO-WM-01 Develops understanding and fluency in mathematics </a:t>
            </a:r>
            <a:r>
              <a:rPr lang="en-US" sz="2800" b="0" i="0" u="none" strike="noStrike" dirty="0">
                <a:solidFill>
                  <a:schemeClr val="accent2"/>
                </a:solidFill>
                <a:effectLst/>
                <a:latin typeface="Calibri" panose="020F0502020204030204" pitchFamily="34" charset="0"/>
              </a:rPr>
              <a:t>through exploring and connecting </a:t>
            </a:r>
            <a:r>
              <a:rPr lang="en-US" sz="2800" b="0" i="0" u="none" strike="noStrike" dirty="0">
                <a:solidFill>
                  <a:srgbClr val="000000"/>
                </a:solidFill>
                <a:effectLst/>
                <a:latin typeface="Calibri" panose="020F0502020204030204" pitchFamily="34" charset="0"/>
              </a:rPr>
              <a:t>mathematical concepts, </a:t>
            </a:r>
            <a:r>
              <a:rPr lang="en-US" sz="2800" b="0" i="0" u="none" strike="noStrike" dirty="0">
                <a:solidFill>
                  <a:schemeClr val="accent2"/>
                </a:solidFill>
                <a:effectLst/>
                <a:latin typeface="Calibri" panose="020F0502020204030204" pitchFamily="34" charset="0"/>
              </a:rPr>
              <a:t>choosing and applying mathematical techniques</a:t>
            </a:r>
            <a:r>
              <a:rPr lang="en-US" sz="2800" b="0" i="0" u="none" strike="noStrike" dirty="0">
                <a:solidFill>
                  <a:srgbClr val="000000"/>
                </a:solidFill>
                <a:effectLst/>
                <a:latin typeface="Calibri" panose="020F0502020204030204" pitchFamily="34" charset="0"/>
              </a:rPr>
              <a:t> to solve problems, and </a:t>
            </a:r>
            <a:r>
              <a:rPr lang="en-US" sz="2800" b="0" i="0" u="none" strike="noStrike" dirty="0">
                <a:solidFill>
                  <a:schemeClr val="accent2"/>
                </a:solidFill>
                <a:effectLst/>
                <a:latin typeface="Calibri" panose="020F0502020204030204" pitchFamily="34" charset="0"/>
              </a:rPr>
              <a:t>communicating their thinking and reasoning coherently and clearly</a:t>
            </a:r>
            <a:r>
              <a:rPr lang="en-AU" sz="2800" b="0" i="0" u="none" strike="noStrike" dirty="0">
                <a:solidFill>
                  <a:schemeClr val="accent2"/>
                </a:solidFill>
                <a:effectLst/>
                <a:latin typeface="Calibri" panose="020F0502020204030204" pitchFamily="34" charset="0"/>
              </a:rPr>
              <a:t>.</a:t>
            </a:r>
            <a:endParaRPr lang="en-US" sz="2800" b="0" dirty="0">
              <a:solidFill>
                <a:schemeClr val="accent2"/>
              </a:solidFill>
              <a:effectLst/>
            </a:endParaRPr>
          </a:p>
        </p:txBody>
      </p:sp>
      <p:sp>
        <p:nvSpPr>
          <p:cNvPr id="7" name="Rectangle: Rounded Corners 6">
            <a:extLst>
              <a:ext uri="{FF2B5EF4-FFF2-40B4-BE49-F238E27FC236}">
                <a16:creationId xmlns:a16="http://schemas.microsoft.com/office/drawing/2014/main" id="{81A8A3C0-6875-AA04-FB72-5BE65E258FD5}"/>
              </a:ext>
            </a:extLst>
          </p:cNvPr>
          <p:cNvSpPr/>
          <p:nvPr/>
        </p:nvSpPr>
        <p:spPr>
          <a:xfrm>
            <a:off x="4483100" y="1116154"/>
            <a:ext cx="1784350" cy="82557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Novelty or Prediction</a:t>
            </a:r>
            <a:endParaRPr lang="en-AU" dirty="0"/>
          </a:p>
        </p:txBody>
      </p:sp>
      <p:sp>
        <p:nvSpPr>
          <p:cNvPr id="8" name="Rectangle: Rounded Corners 7">
            <a:extLst>
              <a:ext uri="{FF2B5EF4-FFF2-40B4-BE49-F238E27FC236}">
                <a16:creationId xmlns:a16="http://schemas.microsoft.com/office/drawing/2014/main" id="{F8793B58-8D3B-9B16-6E4E-CBBE6592DFC3}"/>
              </a:ext>
            </a:extLst>
          </p:cNvPr>
          <p:cNvSpPr/>
          <p:nvPr/>
        </p:nvSpPr>
        <p:spPr>
          <a:xfrm>
            <a:off x="8601075" y="1247775"/>
            <a:ext cx="1914525" cy="72655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Productive struggle</a:t>
            </a:r>
            <a:endParaRPr lang="en-AU" dirty="0"/>
          </a:p>
        </p:txBody>
      </p:sp>
      <p:sp>
        <p:nvSpPr>
          <p:cNvPr id="9" name="Rectangle: Rounded Corners 8">
            <a:extLst>
              <a:ext uri="{FF2B5EF4-FFF2-40B4-BE49-F238E27FC236}">
                <a16:creationId xmlns:a16="http://schemas.microsoft.com/office/drawing/2014/main" id="{69769CA8-9450-44C8-8F7D-5C34806B8E39}"/>
              </a:ext>
            </a:extLst>
          </p:cNvPr>
          <p:cNvSpPr/>
          <p:nvPr/>
        </p:nvSpPr>
        <p:spPr>
          <a:xfrm>
            <a:off x="9254726" y="5331559"/>
            <a:ext cx="1813323" cy="7644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Exploring and making connections</a:t>
            </a:r>
            <a:endParaRPr lang="en-AU" dirty="0"/>
          </a:p>
        </p:txBody>
      </p:sp>
      <p:sp>
        <p:nvSpPr>
          <p:cNvPr id="10" name="Rectangle: Rounded Corners 9">
            <a:extLst>
              <a:ext uri="{FF2B5EF4-FFF2-40B4-BE49-F238E27FC236}">
                <a16:creationId xmlns:a16="http://schemas.microsoft.com/office/drawing/2014/main" id="{F7729992-B032-F755-14A3-E6A740DE459F}"/>
              </a:ext>
            </a:extLst>
          </p:cNvPr>
          <p:cNvSpPr/>
          <p:nvPr/>
        </p:nvSpPr>
        <p:spPr>
          <a:xfrm>
            <a:off x="1428750" y="5238750"/>
            <a:ext cx="1752600" cy="695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 and reasoning</a:t>
            </a:r>
            <a:endParaRPr lang="en-AU" dirty="0"/>
          </a:p>
        </p:txBody>
      </p:sp>
      <p:sp>
        <p:nvSpPr>
          <p:cNvPr id="2" name="Rectangle: Rounded Corners 1">
            <a:extLst>
              <a:ext uri="{FF2B5EF4-FFF2-40B4-BE49-F238E27FC236}">
                <a16:creationId xmlns:a16="http://schemas.microsoft.com/office/drawing/2014/main" id="{F5B90039-C9D2-80E4-7878-4DB02BF46350}"/>
              </a:ext>
            </a:extLst>
          </p:cNvPr>
          <p:cNvSpPr/>
          <p:nvPr/>
        </p:nvSpPr>
        <p:spPr>
          <a:xfrm>
            <a:off x="5006975" y="5173623"/>
            <a:ext cx="1784350" cy="825578"/>
          </a:xfrm>
          <a:prstGeom prst="roundRect">
            <a:avLst/>
          </a:prstGeom>
          <a:solidFill>
            <a:srgbClr val="7030A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Choosing and applying techniques</a:t>
            </a:r>
            <a:endParaRPr lang="en-AU" dirty="0"/>
          </a:p>
        </p:txBody>
      </p:sp>
    </p:spTree>
    <p:extLst>
      <p:ext uri="{BB962C8B-B14F-4D97-AF65-F5344CB8AC3E}">
        <p14:creationId xmlns:p14="http://schemas.microsoft.com/office/powerpoint/2010/main" val="4131202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8337611" y="1036954"/>
            <a:ext cx="713464" cy="232500"/>
          </a:xfrm>
          <a:prstGeom prst="rect">
            <a:avLst/>
          </a:prstGeom>
          <a:noFill/>
        </p:spPr>
        <p:txBody>
          <a:bodyPr vert="horz" rtlCol="0">
            <a:spAutoFit/>
          </a:bodyPr>
          <a:lstStyle/>
          <a:p>
            <a:pPr defTabSz="786384">
              <a:spcAft>
                <a:spcPts val="600"/>
              </a:spcAft>
            </a:pPr>
            <a:r>
              <a:rPr lang="en-US" sz="911" kern="1200">
                <a:solidFill>
                  <a:srgbClr val="FF0000"/>
                </a:solidFill>
                <a:latin typeface="Arial - 16"/>
                <a:ea typeface="+mn-ea"/>
                <a:cs typeface="+mn-cs"/>
              </a:rPr>
              <a:t>2</a:t>
            </a:r>
            <a:endParaRPr lang="en-US" sz="1059">
              <a:solidFill>
                <a:srgbClr val="FF0000"/>
              </a:solidFill>
              <a:latin typeface="Arial - 16"/>
            </a:endParaRPr>
          </a:p>
        </p:txBody>
      </p:sp>
      <p:sp>
        <p:nvSpPr>
          <p:cNvPr id="3" name="TextBox 2"/>
          <p:cNvSpPr txBox="1"/>
          <p:nvPr/>
        </p:nvSpPr>
        <p:spPr>
          <a:xfrm>
            <a:off x="1860064" y="2071806"/>
            <a:ext cx="5137908" cy="3566361"/>
          </a:xfrm>
          <a:prstGeom prst="rect">
            <a:avLst/>
          </a:prstGeom>
          <a:noFill/>
        </p:spPr>
        <p:txBody>
          <a:bodyPr vert="horz" wrap="square" rtlCol="0">
            <a:spAutoFit/>
          </a:bodyPr>
          <a:lstStyle/>
          <a:p>
            <a:pPr defTabSz="786384">
              <a:spcAft>
                <a:spcPts val="600"/>
              </a:spcAft>
            </a:pPr>
            <a:r>
              <a:rPr lang="en-AU" sz="1548" kern="1200" dirty="0">
                <a:solidFill>
                  <a:srgbClr val="000000"/>
                </a:solidFill>
                <a:latin typeface="Comic Sans MS - 16"/>
                <a:ea typeface="+mn-ea"/>
                <a:cs typeface="+mn-cs"/>
              </a:rPr>
              <a:t>If you had a choice....... </a:t>
            </a:r>
          </a:p>
          <a:p>
            <a:pPr defTabSz="786384">
              <a:spcAft>
                <a:spcPts val="600"/>
              </a:spcAft>
            </a:pPr>
            <a:endParaRPr lang="en-US" sz="1548" kern="1200" dirty="0">
              <a:solidFill>
                <a:srgbClr val="000000"/>
              </a:solidFill>
              <a:latin typeface="Comic Sans MS - 16"/>
              <a:ea typeface="+mn-ea"/>
              <a:cs typeface="+mn-cs"/>
            </a:endParaRPr>
          </a:p>
          <a:p>
            <a:pPr defTabSz="786384">
              <a:spcAft>
                <a:spcPts val="600"/>
              </a:spcAft>
            </a:pPr>
            <a:r>
              <a:rPr lang="en-US" sz="1548" kern="1200" dirty="0">
                <a:solidFill>
                  <a:srgbClr val="000000"/>
                </a:solidFill>
                <a:latin typeface="Comic Sans MS - 16"/>
                <a:ea typeface="+mn-ea"/>
                <a:cs typeface="+mn-cs"/>
              </a:rPr>
              <a:t>would you choose </a:t>
            </a:r>
          </a:p>
          <a:p>
            <a:pPr defTabSz="786384">
              <a:spcAft>
                <a:spcPts val="600"/>
              </a:spcAft>
            </a:pPr>
            <a:endParaRPr lang="en-US" sz="1548" kern="1200" dirty="0">
              <a:solidFill>
                <a:srgbClr val="000000"/>
              </a:solidFill>
              <a:latin typeface="Comic Sans MS - 16"/>
              <a:ea typeface="+mn-ea"/>
              <a:cs typeface="+mn-cs"/>
            </a:endParaRPr>
          </a:p>
          <a:p>
            <a:pPr defTabSz="786384">
              <a:spcAft>
                <a:spcPts val="600"/>
              </a:spcAft>
            </a:pPr>
            <a:r>
              <a:rPr lang="en-AU" sz="1548" kern="1200" dirty="0">
                <a:solidFill>
                  <a:srgbClr val="000000"/>
                </a:solidFill>
                <a:latin typeface="Comic Sans MS - 16"/>
                <a:ea typeface="+mn-ea"/>
                <a:cs typeface="+mn-cs"/>
              </a:rPr>
              <a:t>1. the showbag with $100 000 or </a:t>
            </a:r>
          </a:p>
          <a:p>
            <a:pPr defTabSz="786384">
              <a:spcAft>
                <a:spcPts val="600"/>
              </a:spcAft>
            </a:pPr>
            <a:endParaRPr lang="en-US" sz="1548" kern="1200" dirty="0">
              <a:solidFill>
                <a:srgbClr val="000000"/>
              </a:solidFill>
              <a:latin typeface="Comic Sans MS - 16"/>
              <a:ea typeface="+mn-ea"/>
              <a:cs typeface="+mn-cs"/>
            </a:endParaRPr>
          </a:p>
          <a:p>
            <a:pPr defTabSz="786384">
              <a:spcAft>
                <a:spcPts val="600"/>
              </a:spcAft>
            </a:pPr>
            <a:r>
              <a:rPr lang="en-AU" sz="1548" kern="1200" dirty="0">
                <a:solidFill>
                  <a:srgbClr val="000000"/>
                </a:solidFill>
                <a:latin typeface="Comic Sans MS - 16"/>
                <a:ea typeface="+mn-ea"/>
                <a:cs typeface="+mn-cs"/>
              </a:rPr>
              <a:t>2. take the showbag with the amount calculated as ... 1</a:t>
            </a:r>
            <a:r>
              <a:rPr lang="en-AU" sz="946" kern="1200" baseline="70000" dirty="0">
                <a:solidFill>
                  <a:srgbClr val="000000"/>
                </a:solidFill>
                <a:latin typeface="Comic Sans MS - 16"/>
                <a:ea typeface="+mn-ea"/>
                <a:cs typeface="+mn-cs"/>
              </a:rPr>
              <a:t>c</a:t>
            </a:r>
            <a:r>
              <a:rPr lang="en-AU" sz="1548" kern="1200" dirty="0">
                <a:solidFill>
                  <a:srgbClr val="000000"/>
                </a:solidFill>
                <a:latin typeface="Comic Sans MS - 16"/>
                <a:ea typeface="+mn-ea"/>
                <a:cs typeface="+mn-cs"/>
              </a:rPr>
              <a:t> for her first show this year, 2</a:t>
            </a:r>
            <a:r>
              <a:rPr lang="en-AU" sz="946" kern="1200" baseline="70000" dirty="0">
                <a:solidFill>
                  <a:srgbClr val="000000"/>
                </a:solidFill>
                <a:latin typeface="Comic Sans MS - 16"/>
                <a:ea typeface="+mn-ea"/>
                <a:cs typeface="+mn-cs"/>
              </a:rPr>
              <a:t>c</a:t>
            </a:r>
            <a:r>
              <a:rPr lang="en-AU" sz="1548" kern="1200" dirty="0">
                <a:solidFill>
                  <a:srgbClr val="000000"/>
                </a:solidFill>
                <a:latin typeface="Comic Sans MS - 16"/>
                <a:ea typeface="+mn-ea"/>
                <a:cs typeface="+mn-cs"/>
              </a:rPr>
              <a:t> for her second...and so forth, keep doubling for the number of shows she has done until show 25 in Sydney.</a:t>
            </a:r>
          </a:p>
          <a:p>
            <a:pPr defTabSz="786384">
              <a:spcAft>
                <a:spcPts val="600"/>
              </a:spcAft>
            </a:pPr>
            <a:endParaRPr lang="en-US" sz="1548" kern="1200" dirty="0">
              <a:solidFill>
                <a:srgbClr val="000000"/>
              </a:solidFill>
              <a:latin typeface="Comic Sans MS - 16"/>
              <a:ea typeface="+mn-ea"/>
              <a:cs typeface="+mn-cs"/>
            </a:endParaRPr>
          </a:p>
          <a:p>
            <a:pPr defTabSz="786384">
              <a:spcAft>
                <a:spcPts val="600"/>
              </a:spcAft>
            </a:pPr>
            <a:r>
              <a:rPr lang="en-AU" sz="1548" kern="1200" dirty="0">
                <a:solidFill>
                  <a:srgbClr val="000000"/>
                </a:solidFill>
                <a:latin typeface="Comic Sans MS - 16"/>
                <a:ea typeface="+mn-ea"/>
                <a:cs typeface="+mn-cs"/>
              </a:rPr>
              <a:t>Which would you take? Explain your reasoning.</a:t>
            </a:r>
            <a:endParaRPr lang="en-US" dirty="0">
              <a:solidFill>
                <a:srgbClr val="000000"/>
              </a:solidFill>
              <a:latin typeface="Comic Sans MS - 16"/>
            </a:endParaRPr>
          </a:p>
        </p:txBody>
      </p:sp>
      <p:sp>
        <p:nvSpPr>
          <p:cNvPr id="4" name="TextBox 3"/>
          <p:cNvSpPr txBox="1"/>
          <p:nvPr/>
        </p:nvSpPr>
        <p:spPr>
          <a:xfrm>
            <a:off x="1860064" y="202419"/>
            <a:ext cx="2303064" cy="330540"/>
          </a:xfrm>
          <a:prstGeom prst="rect">
            <a:avLst/>
          </a:prstGeom>
          <a:noFill/>
        </p:spPr>
        <p:txBody>
          <a:bodyPr vert="horz" wrap="square" rtlCol="0">
            <a:spAutoFit/>
          </a:bodyPr>
          <a:lstStyle/>
          <a:p>
            <a:pPr defTabSz="786384">
              <a:spcAft>
                <a:spcPts val="600"/>
              </a:spcAft>
            </a:pPr>
            <a:r>
              <a:rPr lang="en-US" sz="1548" b="1" kern="1200" dirty="0">
                <a:solidFill>
                  <a:srgbClr val="000000"/>
                </a:solidFill>
                <a:latin typeface="Comic Sans MS - 16"/>
              </a:rPr>
              <a:t>Activity 1</a:t>
            </a:r>
            <a:endParaRPr lang="en-US" b="1" dirty="0">
              <a:solidFill>
                <a:srgbClr val="000000"/>
              </a:solidFill>
              <a:latin typeface="Comic Sans MS - 16"/>
            </a:endParaRPr>
          </a:p>
        </p:txBody>
      </p:sp>
      <p:sp>
        <p:nvSpPr>
          <p:cNvPr id="5" name="TextBox 4"/>
          <p:cNvSpPr txBox="1"/>
          <p:nvPr/>
        </p:nvSpPr>
        <p:spPr>
          <a:xfrm>
            <a:off x="1860064" y="798976"/>
            <a:ext cx="2487485" cy="1200329"/>
          </a:xfrm>
          <a:prstGeom prst="rect">
            <a:avLst/>
          </a:prstGeom>
          <a:noFill/>
        </p:spPr>
        <p:txBody>
          <a:bodyPr vert="horz" rtlCol="0">
            <a:spAutoFit/>
          </a:bodyPr>
          <a:lstStyle/>
          <a:p>
            <a:pPr defTabSz="786384">
              <a:spcAft>
                <a:spcPts val="600"/>
              </a:spcAft>
            </a:pPr>
            <a:r>
              <a:rPr lang="en-AU" kern="1200" dirty="0">
                <a:solidFill>
                  <a:schemeClr val="accent2"/>
                </a:solidFill>
                <a:latin typeface="Comic Sans MS - 16"/>
              </a:rPr>
              <a:t>Taylor Swift is offering 2 types of show bags  at her Sydney show …..</a:t>
            </a:r>
            <a:endParaRPr lang="en-US" sz="2400" dirty="0">
              <a:solidFill>
                <a:schemeClr val="accent2"/>
              </a:solidFill>
              <a:latin typeface="Comic Sans MS - 16"/>
            </a:endParaRP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4663442" y="583759"/>
            <a:ext cx="939074" cy="906389"/>
          </a:xfrm>
          <a:prstGeom prst="rect">
            <a:avLst/>
          </a:prstGeom>
          <a:solidFill>
            <a:scrgbClr r="0" g="0" b="0">
              <a:alpha val="0"/>
            </a:scrgbClr>
          </a:solidFill>
        </p:spPr>
      </p:pic>
      <p:pic>
        <p:nvPicPr>
          <p:cNvPr id="7" name="Picture 6"/>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1798" y="390979"/>
            <a:ext cx="3789075" cy="3451626"/>
          </a:xfrm>
          <a:prstGeom prst="rect">
            <a:avLst/>
          </a:prstGeom>
          <a:solidFill>
            <a:scrgbClr r="0" g="0" b="0">
              <a:alpha val="0"/>
            </a:scrgbClr>
          </a:solidFill>
        </p:spPr>
      </p:pic>
      <p:sp>
        <p:nvSpPr>
          <p:cNvPr id="8" name="TextBox 7"/>
          <p:cNvSpPr txBox="1"/>
          <p:nvPr/>
        </p:nvSpPr>
        <p:spPr>
          <a:xfrm>
            <a:off x="7643429" y="2492807"/>
            <a:ext cx="2344309" cy="304058"/>
          </a:xfrm>
          <a:prstGeom prst="rect">
            <a:avLst/>
          </a:prstGeom>
          <a:noFill/>
        </p:spPr>
        <p:txBody>
          <a:bodyPr vert="horz" wrap="square" rtlCol="0">
            <a:spAutoFit/>
          </a:bodyPr>
          <a:lstStyle/>
          <a:p>
            <a:pPr defTabSz="786384">
              <a:spcAft>
                <a:spcPts val="600"/>
              </a:spcAft>
            </a:pPr>
            <a:r>
              <a:rPr lang="en-US" sz="1376" kern="1200">
                <a:solidFill>
                  <a:srgbClr val="000000"/>
                </a:solidFill>
                <a:latin typeface="Comic Sans MS - 16"/>
                <a:ea typeface="+mn-ea"/>
                <a:cs typeface="+mn-cs"/>
              </a:rPr>
              <a:t>=$335 544.31</a:t>
            </a:r>
            <a:endParaRPr lang="en-US" sz="1600">
              <a:solidFill>
                <a:srgbClr val="000000"/>
              </a:solidFill>
              <a:latin typeface="Comic Sans MS - 16"/>
            </a:endParaRPr>
          </a:p>
        </p:txBody>
      </p:sp>
      <p:pic>
        <p:nvPicPr>
          <p:cNvPr id="2050" name="Picture 2" descr="Photos from Taylor Swift's Stunning The Eras Tour Stage Costumes">
            <a:extLst>
              <a:ext uri="{FF2B5EF4-FFF2-40B4-BE49-F238E27FC236}">
                <a16:creationId xmlns:a16="http://schemas.microsoft.com/office/drawing/2014/main" id="{D624EC4C-0A74-13A2-1FB4-4ED043E26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146" y="1069546"/>
            <a:ext cx="2125930" cy="34546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00CAF8A8-648C-1411-EB6F-51952F702A19}"/>
              </a:ext>
            </a:extLst>
          </p:cNvPr>
          <p:cNvSpPr/>
          <p:nvPr/>
        </p:nvSpPr>
        <p:spPr>
          <a:xfrm>
            <a:off x="7926725" y="228600"/>
            <a:ext cx="1535234" cy="71031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786384">
              <a:spcAft>
                <a:spcPts val="600"/>
              </a:spcAft>
            </a:pPr>
            <a:r>
              <a:rPr lang="en-US" sz="1548" kern="1200">
                <a:solidFill>
                  <a:schemeClr val="lt1"/>
                </a:solidFill>
                <a:latin typeface="+mn-lt"/>
                <a:ea typeface="+mn-ea"/>
                <a:cs typeface="+mn-cs"/>
              </a:rPr>
              <a:t>Novelty or Prediction</a:t>
            </a:r>
            <a:endParaRPr lang="en-AU"/>
          </a:p>
        </p:txBody>
      </p:sp>
      <p:sp>
        <p:nvSpPr>
          <p:cNvPr id="11" name="Rectangle: Rounded Corners 10">
            <a:extLst>
              <a:ext uri="{FF2B5EF4-FFF2-40B4-BE49-F238E27FC236}">
                <a16:creationId xmlns:a16="http://schemas.microsoft.com/office/drawing/2014/main" id="{870C4922-32FD-C76B-5E0B-2BA42CB3C22D}"/>
              </a:ext>
            </a:extLst>
          </p:cNvPr>
          <p:cNvSpPr/>
          <p:nvPr/>
        </p:nvSpPr>
        <p:spPr>
          <a:xfrm>
            <a:off x="9987738" y="2072965"/>
            <a:ext cx="1752600" cy="695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 and reasoning</a:t>
            </a:r>
            <a:endParaRPr lang="en-AU" dirty="0"/>
          </a:p>
        </p:txBody>
      </p:sp>
      <p:sp>
        <p:nvSpPr>
          <p:cNvPr id="13" name="TextBox 12">
            <a:extLst>
              <a:ext uri="{FF2B5EF4-FFF2-40B4-BE49-F238E27FC236}">
                <a16:creationId xmlns:a16="http://schemas.microsoft.com/office/drawing/2014/main" id="{7649E2B8-EA9F-910A-9F58-2437E887523E}"/>
              </a:ext>
            </a:extLst>
          </p:cNvPr>
          <p:cNvSpPr txBox="1"/>
          <p:nvPr/>
        </p:nvSpPr>
        <p:spPr>
          <a:xfrm>
            <a:off x="8077200" y="4725719"/>
            <a:ext cx="1574800" cy="923330"/>
          </a:xfrm>
          <a:prstGeom prst="rect">
            <a:avLst/>
          </a:prstGeom>
          <a:noFill/>
        </p:spPr>
        <p:txBody>
          <a:bodyPr wrap="square" rtlCol="0">
            <a:spAutoFit/>
          </a:bodyPr>
          <a:lstStyle/>
          <a:p>
            <a:r>
              <a:rPr lang="en-US" b="1" dirty="0">
                <a:solidFill>
                  <a:schemeClr val="accent2"/>
                </a:solidFill>
              </a:rPr>
              <a:t>How does this connect with the graph?</a:t>
            </a:r>
            <a:endParaRPr lang="en-AU" b="1" dirty="0">
              <a:solidFill>
                <a:schemeClr val="accent2"/>
              </a:solidFill>
            </a:endParaRPr>
          </a:p>
        </p:txBody>
      </p:sp>
      <p:sp>
        <p:nvSpPr>
          <p:cNvPr id="14" name="Rectangle: Rounded Corners 13">
            <a:extLst>
              <a:ext uri="{FF2B5EF4-FFF2-40B4-BE49-F238E27FC236}">
                <a16:creationId xmlns:a16="http://schemas.microsoft.com/office/drawing/2014/main" id="{F2CC272E-BEDC-2114-DF0C-F32B0F85763D}"/>
              </a:ext>
            </a:extLst>
          </p:cNvPr>
          <p:cNvSpPr/>
          <p:nvPr/>
        </p:nvSpPr>
        <p:spPr>
          <a:xfrm>
            <a:off x="9975287" y="4191551"/>
            <a:ext cx="1813323" cy="7644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Exploring and making connections</a:t>
            </a:r>
            <a:endParaRPr lang="en-AU" dirty="0"/>
          </a:p>
        </p:txBody>
      </p:sp>
    </p:spTree>
    <p:extLst>
      <p:ext uri="{BB962C8B-B14F-4D97-AF65-F5344CB8AC3E}">
        <p14:creationId xmlns:p14="http://schemas.microsoft.com/office/powerpoint/2010/main" val="10410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sign with white text&#10;&#10;Description automatically generated">
            <a:extLst>
              <a:ext uri="{FF2B5EF4-FFF2-40B4-BE49-F238E27FC236}">
                <a16:creationId xmlns:a16="http://schemas.microsoft.com/office/drawing/2014/main" id="{75D0A469-1F58-57DD-B5D7-A848B2C06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537" y="176309"/>
            <a:ext cx="2011253" cy="912321"/>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27" name="Freeform: Shape 2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ue line drawing of a square&#10;&#10;Description automatically generated">
            <a:hlinkClick r:id="rId3"/>
            <a:extLst>
              <a:ext uri="{FF2B5EF4-FFF2-40B4-BE49-F238E27FC236}">
                <a16:creationId xmlns:a16="http://schemas.microsoft.com/office/drawing/2014/main" id="{B18D2EC6-ACDA-6AA0-4D11-BD81DEB06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58" y="1194212"/>
            <a:ext cx="4350859" cy="3470628"/>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5" name="TextBox 4">
            <a:extLst>
              <a:ext uri="{FF2B5EF4-FFF2-40B4-BE49-F238E27FC236}">
                <a16:creationId xmlns:a16="http://schemas.microsoft.com/office/drawing/2014/main" id="{539EF57A-777E-F6F8-7B62-F05CBB380A40}"/>
              </a:ext>
            </a:extLst>
          </p:cNvPr>
          <p:cNvSpPr txBox="1"/>
          <p:nvPr/>
        </p:nvSpPr>
        <p:spPr>
          <a:xfrm>
            <a:off x="6159883" y="1864725"/>
            <a:ext cx="5397237"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br>
              <a:rPr lang="en-US" dirty="0"/>
            </a:br>
            <a:r>
              <a:rPr lang="en-US" b="0" i="0" dirty="0">
                <a:effectLst/>
              </a:rPr>
              <a:t>I drew this picture by drawing a line from the top right corner of a square to the midpoint of each of the opposite sides. Then I joined these two midpoints with another line.</a:t>
            </a:r>
            <a:br>
              <a:rPr lang="en-US" dirty="0"/>
            </a:br>
            <a:br>
              <a:rPr lang="en-US" dirty="0"/>
            </a:br>
            <a:r>
              <a:rPr lang="en-US" b="0" i="0" dirty="0">
                <a:effectLst/>
              </a:rPr>
              <a:t>Can you see four triangles in the square?</a:t>
            </a:r>
            <a:br>
              <a:rPr lang="en-US" dirty="0"/>
            </a:br>
            <a:br>
              <a:rPr lang="en-US" dirty="0"/>
            </a:br>
            <a:r>
              <a:rPr lang="en-US" b="0" i="0" dirty="0">
                <a:effectLst/>
              </a:rPr>
              <a:t>What fraction of the area of the square is each of these triangles?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Explain how you reached your conclusion for each triangle.</a:t>
            </a:r>
          </a:p>
        </p:txBody>
      </p:sp>
      <p:sp>
        <p:nvSpPr>
          <p:cNvPr id="28" name="Arc 2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612EE32F-BF35-4995-0117-BDD7247CC1D8}"/>
              </a:ext>
            </a:extLst>
          </p:cNvPr>
          <p:cNvSpPr/>
          <p:nvPr/>
        </p:nvSpPr>
        <p:spPr>
          <a:xfrm>
            <a:off x="8601075" y="762000"/>
            <a:ext cx="1914525" cy="72655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Productive struggle</a:t>
            </a:r>
            <a:endParaRPr lang="en-AU" dirty="0"/>
          </a:p>
        </p:txBody>
      </p:sp>
      <p:cxnSp>
        <p:nvCxnSpPr>
          <p:cNvPr id="10" name="Straight Connector 9">
            <a:extLst>
              <a:ext uri="{FF2B5EF4-FFF2-40B4-BE49-F238E27FC236}">
                <a16:creationId xmlns:a16="http://schemas.microsoft.com/office/drawing/2014/main" id="{F5E6267A-40F0-1F34-87ED-5E22AF1BE68F}"/>
              </a:ext>
            </a:extLst>
          </p:cNvPr>
          <p:cNvCxnSpPr>
            <a:cxnSpLocks/>
          </p:cNvCxnSpPr>
          <p:nvPr/>
        </p:nvCxnSpPr>
        <p:spPr>
          <a:xfrm>
            <a:off x="2532887" y="1602535"/>
            <a:ext cx="0" cy="3621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CC00ED-1BD9-95BD-B2A9-9430674CCF25}"/>
              </a:ext>
            </a:extLst>
          </p:cNvPr>
          <p:cNvCxnSpPr>
            <a:cxnSpLocks/>
          </p:cNvCxnSpPr>
          <p:nvPr/>
        </p:nvCxnSpPr>
        <p:spPr>
          <a:xfrm flipH="1">
            <a:off x="634880" y="3044952"/>
            <a:ext cx="355307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4F9074AF-3953-CBF4-9C4F-439A00A70641}"/>
              </a:ext>
            </a:extLst>
          </p:cNvPr>
          <p:cNvSpPr/>
          <p:nvPr/>
        </p:nvSpPr>
        <p:spPr>
          <a:xfrm>
            <a:off x="6094476" y="397210"/>
            <a:ext cx="1784350" cy="82557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Novelty or Prediction</a:t>
            </a:r>
            <a:endParaRPr lang="en-AU" dirty="0"/>
          </a:p>
        </p:txBody>
      </p:sp>
      <p:sp>
        <p:nvSpPr>
          <p:cNvPr id="24" name="TextBox 23">
            <a:extLst>
              <a:ext uri="{FF2B5EF4-FFF2-40B4-BE49-F238E27FC236}">
                <a16:creationId xmlns:a16="http://schemas.microsoft.com/office/drawing/2014/main" id="{810B6E52-EF92-A8FE-D910-51263D1638AE}"/>
              </a:ext>
            </a:extLst>
          </p:cNvPr>
          <p:cNvSpPr txBox="1"/>
          <p:nvPr/>
        </p:nvSpPr>
        <p:spPr>
          <a:xfrm>
            <a:off x="632818" y="176689"/>
            <a:ext cx="2303064" cy="330540"/>
          </a:xfrm>
          <a:prstGeom prst="rect">
            <a:avLst/>
          </a:prstGeom>
          <a:noFill/>
        </p:spPr>
        <p:txBody>
          <a:bodyPr vert="horz" wrap="square" rtlCol="0">
            <a:spAutoFit/>
          </a:bodyPr>
          <a:lstStyle/>
          <a:p>
            <a:pPr defTabSz="786384">
              <a:spcAft>
                <a:spcPts val="600"/>
              </a:spcAft>
            </a:pPr>
            <a:r>
              <a:rPr lang="en-US" sz="1548" b="1" kern="1200" dirty="0">
                <a:solidFill>
                  <a:srgbClr val="000000"/>
                </a:solidFill>
                <a:latin typeface="Comic Sans MS - 16"/>
              </a:rPr>
              <a:t>Activity 2</a:t>
            </a:r>
            <a:endParaRPr lang="en-US" b="1" dirty="0">
              <a:solidFill>
                <a:srgbClr val="000000"/>
              </a:solidFill>
              <a:latin typeface="Comic Sans MS - 16"/>
            </a:endParaRPr>
          </a:p>
        </p:txBody>
      </p:sp>
      <p:sp>
        <p:nvSpPr>
          <p:cNvPr id="30" name="TextBox 29">
            <a:extLst>
              <a:ext uri="{FF2B5EF4-FFF2-40B4-BE49-F238E27FC236}">
                <a16:creationId xmlns:a16="http://schemas.microsoft.com/office/drawing/2014/main" id="{CA546EB7-C0FD-3908-00FA-06E0B279A752}"/>
              </a:ext>
            </a:extLst>
          </p:cNvPr>
          <p:cNvSpPr txBox="1"/>
          <p:nvPr/>
        </p:nvSpPr>
        <p:spPr>
          <a:xfrm>
            <a:off x="9570012" y="5765646"/>
            <a:ext cx="2774567" cy="830997"/>
          </a:xfrm>
          <a:prstGeom prst="rect">
            <a:avLst/>
          </a:prstGeom>
          <a:noFill/>
        </p:spPr>
        <p:txBody>
          <a:bodyPr wrap="square" rtlCol="0">
            <a:spAutoFit/>
          </a:bodyPr>
          <a:lstStyle/>
          <a:p>
            <a:r>
              <a:rPr lang="en-US" sz="1200" b="1" dirty="0"/>
              <a:t>Similar resources</a:t>
            </a:r>
          </a:p>
          <a:p>
            <a:r>
              <a:rPr lang="en-US" sz="1200" dirty="0"/>
              <a:t>Courtesy M. Lees</a:t>
            </a:r>
          </a:p>
          <a:p>
            <a:r>
              <a:rPr lang="en-US" sz="1200" dirty="0">
                <a:hlinkClick r:id="rId5"/>
              </a:rPr>
              <a:t>Murderous maths (Catriona’s puzzles)</a:t>
            </a:r>
            <a:endParaRPr lang="en-US" sz="1200" dirty="0"/>
          </a:p>
          <a:p>
            <a:r>
              <a:rPr lang="en-US" sz="1200" dirty="0" err="1">
                <a:hlinkClick r:id="rId6"/>
              </a:rPr>
              <a:t>Mrbarton’s</a:t>
            </a:r>
            <a:r>
              <a:rPr lang="en-US" sz="1200" dirty="0">
                <a:hlinkClick r:id="rId6"/>
              </a:rPr>
              <a:t> Maths</a:t>
            </a:r>
            <a:endParaRPr lang="en-AU" sz="1200" dirty="0"/>
          </a:p>
        </p:txBody>
      </p:sp>
      <p:sp>
        <p:nvSpPr>
          <p:cNvPr id="31" name="Rectangle: Rounded Corners 30">
            <a:extLst>
              <a:ext uri="{FF2B5EF4-FFF2-40B4-BE49-F238E27FC236}">
                <a16:creationId xmlns:a16="http://schemas.microsoft.com/office/drawing/2014/main" id="{E59A2036-77A7-6154-2DF5-FA00F889F66A}"/>
              </a:ext>
            </a:extLst>
          </p:cNvPr>
          <p:cNvSpPr/>
          <p:nvPr/>
        </p:nvSpPr>
        <p:spPr>
          <a:xfrm>
            <a:off x="4375533" y="5765646"/>
            <a:ext cx="1784350" cy="825578"/>
          </a:xfrm>
          <a:prstGeom prst="roundRect">
            <a:avLst/>
          </a:prstGeom>
          <a:solidFill>
            <a:srgbClr val="7030A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Choosing and applying techniques</a:t>
            </a:r>
            <a:endParaRPr lang="en-AU" dirty="0"/>
          </a:p>
        </p:txBody>
      </p:sp>
    </p:spTree>
    <p:extLst>
      <p:ext uri="{BB962C8B-B14F-4D97-AF65-F5344CB8AC3E}">
        <p14:creationId xmlns:p14="http://schemas.microsoft.com/office/powerpoint/2010/main" val="12879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Rectangle 1">
            <a:extLst>
              <a:ext uri="{FF2B5EF4-FFF2-40B4-BE49-F238E27FC236}">
                <a16:creationId xmlns:a16="http://schemas.microsoft.com/office/drawing/2014/main" id="{F1722EEB-1585-2959-3332-C1005432FF33}"/>
              </a:ext>
            </a:extLst>
          </p:cNvPr>
          <p:cNvSpPr>
            <a:spLocks noChangeArrowheads="1"/>
          </p:cNvSpPr>
          <p:nvPr/>
        </p:nvSpPr>
        <p:spPr bwMode="auto">
          <a:xfrm>
            <a:off x="838201" y="2623381"/>
            <a:ext cx="3888528" cy="355358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en-US" sz="2000">
                <a:latin typeface="+mn-lt"/>
              </a:rPr>
              <a:t>Why do this problem?</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en-US" sz="2000">
                <a:latin typeface="+mn-lt"/>
              </a:rPr>
              <a:t>This problem offers the opportunity to practise calculating areas of semicircles and working in terms of π and leads to a surprising result that invites students to generalise.</a:t>
            </a:r>
            <a:br>
              <a:rPr kumimoji="0" lang="en-US" altLang="en-US" sz="2000" b="0" i="0" u="none" strike="noStrike" cap="none" normalizeH="0" baseline="0">
                <a:ln>
                  <a:noFill/>
                </a:ln>
                <a:effectLst/>
                <a:latin typeface="+mn-lt"/>
              </a:rPr>
            </a:br>
            <a:r>
              <a:rPr kumimoji="0" lang="en-US" altLang="en-US" sz="2000" b="0" i="0" u="none" strike="noStrike" cap="none" normalizeH="0" baseline="0">
                <a:ln>
                  <a:noFill/>
                </a:ln>
                <a:effectLst/>
                <a:latin typeface="+mn-lt"/>
              </a:rPr>
              <a:t> </a:t>
            </a:r>
          </a:p>
        </p:txBody>
      </p:sp>
      <p:pic>
        <p:nvPicPr>
          <p:cNvPr id="5" name="Picture 4" descr="A screenshot of a quiz&#10;&#10;Description automatically generated">
            <a:hlinkClick r:id="rId2"/>
            <a:extLst>
              <a:ext uri="{FF2B5EF4-FFF2-40B4-BE49-F238E27FC236}">
                <a16:creationId xmlns:a16="http://schemas.microsoft.com/office/drawing/2014/main" id="{32FD1E7F-AE74-B41A-20DC-8F4064D17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933" y="0"/>
            <a:ext cx="6126554" cy="6570030"/>
          </a:xfrm>
          <a:prstGeom prst="rect">
            <a:avLst/>
          </a:prstGeom>
        </p:spPr>
      </p:pic>
      <p:sp>
        <p:nvSpPr>
          <p:cNvPr id="7" name="Rectangle: Rounded Corners 6">
            <a:extLst>
              <a:ext uri="{FF2B5EF4-FFF2-40B4-BE49-F238E27FC236}">
                <a16:creationId xmlns:a16="http://schemas.microsoft.com/office/drawing/2014/main" id="{11EF85F8-5971-F71D-94B4-644EE68B6155}"/>
              </a:ext>
            </a:extLst>
          </p:cNvPr>
          <p:cNvSpPr/>
          <p:nvPr/>
        </p:nvSpPr>
        <p:spPr>
          <a:xfrm>
            <a:off x="4068583" y="1797803"/>
            <a:ext cx="1784350" cy="825578"/>
          </a:xfrm>
          <a:prstGeom prst="roundRect">
            <a:avLst/>
          </a:prstGeom>
          <a:solidFill>
            <a:srgbClr val="7030A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Choosing and applying techniques</a:t>
            </a:r>
            <a:endParaRPr lang="en-AU" dirty="0"/>
          </a:p>
        </p:txBody>
      </p:sp>
      <p:sp>
        <p:nvSpPr>
          <p:cNvPr id="8" name="Rectangle: Rounded Corners 7">
            <a:extLst>
              <a:ext uri="{FF2B5EF4-FFF2-40B4-BE49-F238E27FC236}">
                <a16:creationId xmlns:a16="http://schemas.microsoft.com/office/drawing/2014/main" id="{0C83DD94-358C-831D-2F0E-BAA25D2AEEBC}"/>
              </a:ext>
            </a:extLst>
          </p:cNvPr>
          <p:cNvSpPr/>
          <p:nvPr/>
        </p:nvSpPr>
        <p:spPr>
          <a:xfrm>
            <a:off x="1142117" y="268249"/>
            <a:ext cx="1784350" cy="82557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Novelty or Prediction</a:t>
            </a:r>
            <a:endParaRPr lang="en-AU" dirty="0"/>
          </a:p>
        </p:txBody>
      </p:sp>
      <p:sp>
        <p:nvSpPr>
          <p:cNvPr id="9" name="Rectangle: Rounded Corners 8">
            <a:extLst>
              <a:ext uri="{FF2B5EF4-FFF2-40B4-BE49-F238E27FC236}">
                <a16:creationId xmlns:a16="http://schemas.microsoft.com/office/drawing/2014/main" id="{F180C978-C558-703B-6A01-7E8207758BAF}"/>
              </a:ext>
            </a:extLst>
          </p:cNvPr>
          <p:cNvSpPr/>
          <p:nvPr/>
        </p:nvSpPr>
        <p:spPr>
          <a:xfrm>
            <a:off x="491804" y="5402367"/>
            <a:ext cx="1914525" cy="72655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Productive struggle</a:t>
            </a:r>
            <a:endParaRPr lang="en-AU" dirty="0"/>
          </a:p>
        </p:txBody>
      </p:sp>
      <p:sp>
        <p:nvSpPr>
          <p:cNvPr id="10" name="Rectangle: Rounded Corners 9">
            <a:extLst>
              <a:ext uri="{FF2B5EF4-FFF2-40B4-BE49-F238E27FC236}">
                <a16:creationId xmlns:a16="http://schemas.microsoft.com/office/drawing/2014/main" id="{873A4B30-CD4F-2D91-778D-DE847E5E4895}"/>
              </a:ext>
            </a:extLst>
          </p:cNvPr>
          <p:cNvSpPr/>
          <p:nvPr/>
        </p:nvSpPr>
        <p:spPr>
          <a:xfrm>
            <a:off x="9806763" y="6018690"/>
            <a:ext cx="1752600" cy="695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 and reasoning</a:t>
            </a:r>
            <a:endParaRPr lang="en-AU" dirty="0"/>
          </a:p>
        </p:txBody>
      </p:sp>
    </p:spTree>
    <p:extLst>
      <p:ext uri="{BB962C8B-B14F-4D97-AF65-F5344CB8AC3E}">
        <p14:creationId xmlns:p14="http://schemas.microsoft.com/office/powerpoint/2010/main" val="74086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9458F4D9-0CAF-7F76-94D5-3124ABCEF4A8}"/>
              </a:ext>
            </a:extLst>
          </p:cNvPr>
          <p:cNvSpPr txBox="1"/>
          <p:nvPr/>
        </p:nvSpPr>
        <p:spPr>
          <a:xfrm>
            <a:off x="773408" y="992094"/>
            <a:ext cx="3616913" cy="2795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kern="1200">
                <a:solidFill>
                  <a:schemeClr val="tx1"/>
                </a:solidFill>
                <a:latin typeface="+mj-lt"/>
                <a:ea typeface="+mj-ea"/>
                <a:cs typeface="+mj-cs"/>
              </a:rPr>
              <a:t>Help with elaborative rehearsal by making connections</a:t>
            </a:r>
          </a:p>
        </p:txBody>
      </p:sp>
      <p:pic>
        <p:nvPicPr>
          <p:cNvPr id="1026" name="Picture 2" descr="French Jobs Match-Up Game | Teaching Resources">
            <a:extLst>
              <a:ext uri="{FF2B5EF4-FFF2-40B4-BE49-F238E27FC236}">
                <a16:creationId xmlns:a16="http://schemas.microsoft.com/office/drawing/2014/main" id="{783696D0-78F1-7F6D-E5D6-3E652B61A7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5751" y="1276024"/>
            <a:ext cx="5708649" cy="4275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3DB5F5B-56EB-B18B-6125-C53F24FA675D}"/>
              </a:ext>
            </a:extLst>
          </p:cNvPr>
          <p:cNvSpPr/>
          <p:nvPr/>
        </p:nvSpPr>
        <p:spPr>
          <a:xfrm>
            <a:off x="4199489" y="6035853"/>
            <a:ext cx="1752600" cy="726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Making connections</a:t>
            </a:r>
            <a:endParaRPr lang="en-AU" dirty="0"/>
          </a:p>
        </p:txBody>
      </p:sp>
      <p:sp>
        <p:nvSpPr>
          <p:cNvPr id="5" name="Rectangle: Rounded Corners 4">
            <a:extLst>
              <a:ext uri="{FF2B5EF4-FFF2-40B4-BE49-F238E27FC236}">
                <a16:creationId xmlns:a16="http://schemas.microsoft.com/office/drawing/2014/main" id="{D329D679-3075-7610-A176-84C211415769}"/>
              </a:ext>
            </a:extLst>
          </p:cNvPr>
          <p:cNvSpPr/>
          <p:nvPr/>
        </p:nvSpPr>
        <p:spPr>
          <a:xfrm>
            <a:off x="3835813" y="3575782"/>
            <a:ext cx="1752600" cy="695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 and reasoning</a:t>
            </a:r>
            <a:endParaRPr lang="en-AU" dirty="0"/>
          </a:p>
        </p:txBody>
      </p:sp>
      <p:sp>
        <p:nvSpPr>
          <p:cNvPr id="7" name="Rectangle: Rounded Corners 6">
            <a:extLst>
              <a:ext uri="{FF2B5EF4-FFF2-40B4-BE49-F238E27FC236}">
                <a16:creationId xmlns:a16="http://schemas.microsoft.com/office/drawing/2014/main" id="{FDAE3D6E-9F11-DB45-3A39-F4B653399C0E}"/>
              </a:ext>
            </a:extLst>
          </p:cNvPr>
          <p:cNvSpPr/>
          <p:nvPr/>
        </p:nvSpPr>
        <p:spPr>
          <a:xfrm>
            <a:off x="2998268" y="4959348"/>
            <a:ext cx="1914525" cy="72655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Productive struggle</a:t>
            </a:r>
            <a:endParaRPr lang="en-AU" dirty="0"/>
          </a:p>
        </p:txBody>
      </p:sp>
    </p:spTree>
    <p:extLst>
      <p:ext uri="{BB962C8B-B14F-4D97-AF65-F5344CB8AC3E}">
        <p14:creationId xmlns:p14="http://schemas.microsoft.com/office/powerpoint/2010/main" val="370521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5" name="Rectangle 14">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A chart of a diagram&#10;&#10;Description automatically generated">
            <a:extLst>
              <a:ext uri="{FF2B5EF4-FFF2-40B4-BE49-F238E27FC236}">
                <a16:creationId xmlns:a16="http://schemas.microsoft.com/office/drawing/2014/main" id="{C572FF06-4FF3-E2AB-A0DC-A295410B8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68" y="1017423"/>
            <a:ext cx="3209544" cy="4520484"/>
          </a:xfrm>
          <a:prstGeom prst="rect">
            <a:avLst/>
          </a:prstGeom>
        </p:spPr>
      </p:pic>
      <p:grpSp>
        <p:nvGrpSpPr>
          <p:cNvPr id="18" name="Group 17">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9" name="Rectangle 18">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chart of pie charts&#10;&#10;Description automatically generated">
            <a:extLst>
              <a:ext uri="{FF2B5EF4-FFF2-40B4-BE49-F238E27FC236}">
                <a16:creationId xmlns:a16="http://schemas.microsoft.com/office/drawing/2014/main" id="{C5012BFF-4856-1880-899D-056AB1FBC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333" y="1025353"/>
            <a:ext cx="3209544" cy="4504623"/>
          </a:xfrm>
          <a:prstGeom prst="rect">
            <a:avLst/>
          </a:prstGeom>
        </p:spPr>
      </p:pic>
      <p:grpSp>
        <p:nvGrpSpPr>
          <p:cNvPr id="22" name="Group 21">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3" name="Rectangle 22">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A chart of bar charts&#10;&#10;Description automatically generated with medium confidence">
            <a:extLst>
              <a:ext uri="{FF2B5EF4-FFF2-40B4-BE49-F238E27FC236}">
                <a16:creationId xmlns:a16="http://schemas.microsoft.com/office/drawing/2014/main" id="{69811086-5EA9-AEC2-317F-40CE795F4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87" y="1033228"/>
            <a:ext cx="3209544" cy="4488873"/>
          </a:xfrm>
          <a:prstGeom prst="rect">
            <a:avLst/>
          </a:prstGeom>
        </p:spPr>
      </p:pic>
      <p:sp>
        <p:nvSpPr>
          <p:cNvPr id="8" name="Explosion: 8 Points 7">
            <a:extLst>
              <a:ext uri="{FF2B5EF4-FFF2-40B4-BE49-F238E27FC236}">
                <a16:creationId xmlns:a16="http://schemas.microsoft.com/office/drawing/2014/main" id="{A335E068-D103-7798-55CD-BDA3ADC374D8}"/>
              </a:ext>
            </a:extLst>
          </p:cNvPr>
          <p:cNvSpPr/>
          <p:nvPr/>
        </p:nvSpPr>
        <p:spPr>
          <a:xfrm>
            <a:off x="5633852" y="4760678"/>
            <a:ext cx="4069888" cy="2411116"/>
          </a:xfrm>
          <a:prstGeom prst="irregularSeal1">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What is involved here?</a:t>
            </a:r>
            <a:endParaRPr lang="en-AU" dirty="0"/>
          </a:p>
        </p:txBody>
      </p:sp>
      <p:sp>
        <p:nvSpPr>
          <p:cNvPr id="9" name="Rectangle: Rounded Corners 8">
            <a:extLst>
              <a:ext uri="{FF2B5EF4-FFF2-40B4-BE49-F238E27FC236}">
                <a16:creationId xmlns:a16="http://schemas.microsoft.com/office/drawing/2014/main" id="{4C022709-0E9E-E323-E530-5DD789E41B92}"/>
              </a:ext>
            </a:extLst>
          </p:cNvPr>
          <p:cNvSpPr/>
          <p:nvPr/>
        </p:nvSpPr>
        <p:spPr>
          <a:xfrm>
            <a:off x="3146067" y="6009220"/>
            <a:ext cx="1914525" cy="72655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Productive struggle</a:t>
            </a:r>
            <a:endParaRPr lang="en-AU" dirty="0"/>
          </a:p>
        </p:txBody>
      </p:sp>
      <p:sp>
        <p:nvSpPr>
          <p:cNvPr id="2" name="Rectangle: Rounded Corners 1">
            <a:extLst>
              <a:ext uri="{FF2B5EF4-FFF2-40B4-BE49-F238E27FC236}">
                <a16:creationId xmlns:a16="http://schemas.microsoft.com/office/drawing/2014/main" id="{5517588C-8F15-C4C3-EE35-5A5AD1107BF5}"/>
              </a:ext>
            </a:extLst>
          </p:cNvPr>
          <p:cNvSpPr/>
          <p:nvPr/>
        </p:nvSpPr>
        <p:spPr>
          <a:xfrm>
            <a:off x="9772431" y="5966235"/>
            <a:ext cx="1752600" cy="726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Making connections</a:t>
            </a:r>
            <a:endParaRPr lang="en-AU" dirty="0"/>
          </a:p>
        </p:txBody>
      </p:sp>
      <p:sp>
        <p:nvSpPr>
          <p:cNvPr id="4" name="Rectangle: Rounded Corners 3">
            <a:extLst>
              <a:ext uri="{FF2B5EF4-FFF2-40B4-BE49-F238E27FC236}">
                <a16:creationId xmlns:a16="http://schemas.microsoft.com/office/drawing/2014/main" id="{BE9B1ED7-CBE1-9FA6-CBAA-DAEDA45D0466}"/>
              </a:ext>
            </a:extLst>
          </p:cNvPr>
          <p:cNvSpPr/>
          <p:nvPr/>
        </p:nvSpPr>
        <p:spPr>
          <a:xfrm>
            <a:off x="79050" y="6009220"/>
            <a:ext cx="1752600" cy="695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 and reasoning</a:t>
            </a:r>
            <a:endParaRPr lang="en-AU" dirty="0"/>
          </a:p>
        </p:txBody>
      </p:sp>
    </p:spTree>
    <p:extLst>
      <p:ext uri="{BB962C8B-B14F-4D97-AF65-F5344CB8AC3E}">
        <p14:creationId xmlns:p14="http://schemas.microsoft.com/office/powerpoint/2010/main" val="73624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5988453" y="1758533"/>
            <a:ext cx="311412" cy="262331"/>
          </a:xfrm>
          <a:custGeom>
            <a:avLst/>
            <a:gdLst/>
            <a:ahLst/>
            <a:cxnLst/>
            <a:rect l="0" t="0" r="0" b="0"/>
            <a:pathLst>
              <a:path w="352934" h="297308">
                <a:moveTo>
                  <a:pt x="0" y="0"/>
                </a:moveTo>
                <a:lnTo>
                  <a:pt x="352933" y="0"/>
                </a:lnTo>
                <a:lnTo>
                  <a:pt x="352933" y="297307"/>
                </a:lnTo>
                <a:lnTo>
                  <a:pt x="0" y="297307"/>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 name="TextBox 4"/>
          <p:cNvSpPr txBox="1"/>
          <p:nvPr/>
        </p:nvSpPr>
        <p:spPr>
          <a:xfrm rot="20640000">
            <a:off x="2218756" y="1204535"/>
            <a:ext cx="6542816" cy="523220"/>
          </a:xfrm>
          <a:prstGeom prst="rect">
            <a:avLst/>
          </a:prstGeom>
          <a:noFill/>
        </p:spPr>
        <p:txBody>
          <a:bodyPr vert="horz" wrap="square" rtlCol="0">
            <a:spAutoFit/>
          </a:bodyPr>
          <a:lstStyle/>
          <a:p>
            <a:r>
              <a:rPr lang="en-AU" sz="2800" dirty="0">
                <a:solidFill>
                  <a:srgbClr val="FF0000"/>
                </a:solidFill>
                <a:latin typeface="Comic Sans MS - 11"/>
              </a:rPr>
              <a:t>Many students are struggling to learn</a:t>
            </a:r>
            <a:endParaRPr lang="en-US" sz="2800" dirty="0">
              <a:solidFill>
                <a:srgbClr val="FF0000"/>
              </a:solidFill>
              <a:latin typeface="Comic Sans MS - 11"/>
            </a:endParaRPr>
          </a:p>
        </p:txBody>
      </p:sp>
      <p:sp>
        <p:nvSpPr>
          <p:cNvPr id="7" name="TextBox 6"/>
          <p:cNvSpPr txBox="1"/>
          <p:nvPr/>
        </p:nvSpPr>
        <p:spPr>
          <a:xfrm rot="1680000">
            <a:off x="2881763" y="560728"/>
            <a:ext cx="1758656" cy="523220"/>
          </a:xfrm>
          <a:prstGeom prst="rect">
            <a:avLst/>
          </a:prstGeom>
          <a:noFill/>
        </p:spPr>
        <p:txBody>
          <a:bodyPr vert="horz" wrap="square" rtlCol="0">
            <a:spAutoFit/>
          </a:bodyPr>
          <a:lstStyle/>
          <a:p>
            <a:r>
              <a:rPr lang="en-US" sz="2800" dirty="0">
                <a:solidFill>
                  <a:srgbClr val="009300"/>
                </a:solidFill>
                <a:latin typeface="Comic Sans MS - 16"/>
              </a:rPr>
              <a:t>TIMSS </a:t>
            </a:r>
          </a:p>
        </p:txBody>
      </p:sp>
      <p:sp>
        <p:nvSpPr>
          <p:cNvPr id="8" name="TextBox 7"/>
          <p:cNvSpPr txBox="1"/>
          <p:nvPr/>
        </p:nvSpPr>
        <p:spPr>
          <a:xfrm rot="19620000">
            <a:off x="8629461" y="539102"/>
            <a:ext cx="1974734" cy="646331"/>
          </a:xfrm>
          <a:prstGeom prst="rect">
            <a:avLst/>
          </a:prstGeom>
          <a:noFill/>
        </p:spPr>
        <p:txBody>
          <a:bodyPr vert="horz" wrap="square" rtlCol="0">
            <a:spAutoFit/>
          </a:bodyPr>
          <a:lstStyle/>
          <a:p>
            <a:r>
              <a:rPr lang="en-US" sz="3600" dirty="0">
                <a:solidFill>
                  <a:srgbClr val="8B0000"/>
                </a:solidFill>
                <a:latin typeface="Comic Sans MS - 16"/>
                <a:hlinkClick r:id="rId3"/>
              </a:rPr>
              <a:t>PISA</a:t>
            </a:r>
            <a:endParaRPr lang="en-US" sz="3600" dirty="0">
              <a:solidFill>
                <a:srgbClr val="8B0000"/>
              </a:solidFill>
              <a:latin typeface="Comic Sans MS - 16"/>
            </a:endParaRPr>
          </a:p>
        </p:txBody>
      </p:sp>
      <p:pic>
        <p:nvPicPr>
          <p:cNvPr id="16" name="Picture 15" descr="A blue bar graph with text&#10;&#10;Description automatically generated">
            <a:hlinkClick r:id="rId4"/>
            <a:extLst>
              <a:ext uri="{FF2B5EF4-FFF2-40B4-BE49-F238E27FC236}">
                <a16:creationId xmlns:a16="http://schemas.microsoft.com/office/drawing/2014/main" id="{FADB8E36-3501-9983-793B-4678B93A2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214" y="3508772"/>
            <a:ext cx="10756490" cy="3116133"/>
          </a:xfrm>
          <a:prstGeom prst="rect">
            <a:avLst/>
          </a:prstGeom>
        </p:spPr>
      </p:pic>
      <p:pic>
        <p:nvPicPr>
          <p:cNvPr id="17" name="Picture 16">
            <a:extLst>
              <a:ext uri="{FF2B5EF4-FFF2-40B4-BE49-F238E27FC236}">
                <a16:creationId xmlns:a16="http://schemas.microsoft.com/office/drawing/2014/main" id="{A8CA598C-2724-69A1-565A-35D91A916E5A}"/>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7175367" y="1949688"/>
            <a:ext cx="4609898" cy="1257657"/>
          </a:xfrm>
          <a:prstGeom prst="rect">
            <a:avLst/>
          </a:prstGeom>
          <a:solidFill>
            <a:scrgbClr r="0" g="0" b="0">
              <a:alpha val="0"/>
            </a:scrgbClr>
          </a:solidFill>
        </p:spPr>
      </p:pic>
      <p:sp>
        <p:nvSpPr>
          <p:cNvPr id="18" name="TextBox 17">
            <a:extLst>
              <a:ext uri="{FF2B5EF4-FFF2-40B4-BE49-F238E27FC236}">
                <a16:creationId xmlns:a16="http://schemas.microsoft.com/office/drawing/2014/main" id="{7312AB89-2C76-C992-63F3-43D93F22955A}"/>
              </a:ext>
            </a:extLst>
          </p:cNvPr>
          <p:cNvSpPr txBox="1"/>
          <p:nvPr/>
        </p:nvSpPr>
        <p:spPr>
          <a:xfrm>
            <a:off x="1545336" y="2761488"/>
            <a:ext cx="4609898" cy="584775"/>
          </a:xfrm>
          <a:prstGeom prst="rect">
            <a:avLst/>
          </a:prstGeom>
          <a:noFill/>
        </p:spPr>
        <p:txBody>
          <a:bodyPr wrap="square" rtlCol="0">
            <a:spAutoFit/>
          </a:bodyPr>
          <a:lstStyle/>
          <a:p>
            <a:r>
              <a:rPr lang="en-US" sz="3200" dirty="0"/>
              <a:t>2023 NAPLAN RESULTS</a:t>
            </a:r>
            <a:endParaRPr lang="en-AU" sz="3200" dirty="0"/>
          </a:p>
        </p:txBody>
      </p:sp>
      <p:sp>
        <p:nvSpPr>
          <p:cNvPr id="19" name="Oval 18">
            <a:extLst>
              <a:ext uri="{FF2B5EF4-FFF2-40B4-BE49-F238E27FC236}">
                <a16:creationId xmlns:a16="http://schemas.microsoft.com/office/drawing/2014/main" id="{DC5411BF-C4C5-C35E-8334-6C496EA6800A}"/>
              </a:ext>
            </a:extLst>
          </p:cNvPr>
          <p:cNvSpPr/>
          <p:nvPr/>
        </p:nvSpPr>
        <p:spPr>
          <a:xfrm>
            <a:off x="3705225" y="6148682"/>
            <a:ext cx="2216785" cy="638732"/>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0" name="Explosion: 14 Points 19">
            <a:extLst>
              <a:ext uri="{FF2B5EF4-FFF2-40B4-BE49-F238E27FC236}">
                <a16:creationId xmlns:a16="http://schemas.microsoft.com/office/drawing/2014/main" id="{5E459539-ED7D-192A-8BC8-26C9B927A77B}"/>
              </a:ext>
            </a:extLst>
          </p:cNvPr>
          <p:cNvSpPr/>
          <p:nvPr/>
        </p:nvSpPr>
        <p:spPr>
          <a:xfrm>
            <a:off x="-120138" y="394235"/>
            <a:ext cx="3452305" cy="2040205"/>
          </a:xfrm>
          <a:prstGeom prst="irregularSeal2">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 we have a problem with retention?</a:t>
            </a:r>
            <a:endParaRPr lang="en-AU" dirty="0"/>
          </a:p>
        </p:txBody>
      </p:sp>
    </p:spTree>
    <p:extLst>
      <p:ext uri="{BB962C8B-B14F-4D97-AF65-F5344CB8AC3E}">
        <p14:creationId xmlns:p14="http://schemas.microsoft.com/office/powerpoint/2010/main" val="162641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ing Quadratic Equations | Vertex Form to Graph | Matching Activity |  Quadratics, Quadratic equation, Quadratic functions">
            <a:extLst>
              <a:ext uri="{FF2B5EF4-FFF2-40B4-BE49-F238E27FC236}">
                <a16:creationId xmlns:a16="http://schemas.microsoft.com/office/drawing/2014/main" id="{9A1499BA-CF54-AF88-DC38-E9D08052B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891996"/>
            <a:ext cx="7313344" cy="5122186"/>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8 Points 1">
            <a:extLst>
              <a:ext uri="{FF2B5EF4-FFF2-40B4-BE49-F238E27FC236}">
                <a16:creationId xmlns:a16="http://schemas.microsoft.com/office/drawing/2014/main" id="{F1165A83-F1AE-AD72-1BC0-6F0E35A939FA}"/>
              </a:ext>
            </a:extLst>
          </p:cNvPr>
          <p:cNvSpPr/>
          <p:nvPr/>
        </p:nvSpPr>
        <p:spPr>
          <a:xfrm>
            <a:off x="10045700" y="1028700"/>
            <a:ext cx="1981200" cy="3695700"/>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Justify your choice</a:t>
            </a:r>
            <a:endParaRPr lang="en-AU" dirty="0"/>
          </a:p>
        </p:txBody>
      </p:sp>
      <p:sp>
        <p:nvSpPr>
          <p:cNvPr id="3" name="Rectangle: Rounded Corners 2">
            <a:extLst>
              <a:ext uri="{FF2B5EF4-FFF2-40B4-BE49-F238E27FC236}">
                <a16:creationId xmlns:a16="http://schemas.microsoft.com/office/drawing/2014/main" id="{A41B3369-F645-E141-000A-CD9C1F9058F1}"/>
              </a:ext>
            </a:extLst>
          </p:cNvPr>
          <p:cNvSpPr/>
          <p:nvPr/>
        </p:nvSpPr>
        <p:spPr>
          <a:xfrm>
            <a:off x="10274300" y="4867453"/>
            <a:ext cx="1752600" cy="726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Making connections</a:t>
            </a:r>
            <a:endParaRPr lang="en-AU" dirty="0"/>
          </a:p>
        </p:txBody>
      </p:sp>
      <p:sp>
        <p:nvSpPr>
          <p:cNvPr id="4" name="Rectangle: Rounded Corners 3">
            <a:extLst>
              <a:ext uri="{FF2B5EF4-FFF2-40B4-BE49-F238E27FC236}">
                <a16:creationId xmlns:a16="http://schemas.microsoft.com/office/drawing/2014/main" id="{01BF83BD-94AF-E1C9-848E-13EEEB8B1828}"/>
              </a:ext>
            </a:extLst>
          </p:cNvPr>
          <p:cNvSpPr/>
          <p:nvPr/>
        </p:nvSpPr>
        <p:spPr>
          <a:xfrm>
            <a:off x="10274300" y="6014182"/>
            <a:ext cx="1752600" cy="695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Communication and reasoning</a:t>
            </a:r>
            <a:endParaRPr lang="en-AU" dirty="0"/>
          </a:p>
        </p:txBody>
      </p:sp>
      <p:pic>
        <p:nvPicPr>
          <p:cNvPr id="8" name="Picture 7" descr="A graphing quadratic function on a grid&#10;&#10;Description automatically generated">
            <a:hlinkClick r:id="rId3"/>
            <a:extLst>
              <a:ext uri="{FF2B5EF4-FFF2-40B4-BE49-F238E27FC236}">
                <a16:creationId xmlns:a16="http://schemas.microsoft.com/office/drawing/2014/main" id="{5BBEA3F9-D098-F0A7-6996-C235D3E0B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381" y="0"/>
            <a:ext cx="3477110" cy="3562847"/>
          </a:xfrm>
          <a:prstGeom prst="rect">
            <a:avLst/>
          </a:prstGeom>
        </p:spPr>
      </p:pic>
    </p:spTree>
    <p:extLst>
      <p:ext uri="{BB962C8B-B14F-4D97-AF65-F5344CB8AC3E}">
        <p14:creationId xmlns:p14="http://schemas.microsoft.com/office/powerpoint/2010/main" val="21907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81" name="Group 308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082" name="Freeform: Shape 308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Isosceles Triangle 308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ertex Form Matching Game (Equation, Vertex, AOS, and Graph) - Walking in  Mathland">
            <a:extLst>
              <a:ext uri="{FF2B5EF4-FFF2-40B4-BE49-F238E27FC236}">
                <a16:creationId xmlns:a16="http://schemas.microsoft.com/office/drawing/2014/main" id="{0B8F406D-917F-EA08-2317-AF3D52491B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6225" y="478367"/>
            <a:ext cx="4579750" cy="61063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Explosion: 8 Points 1">
            <a:extLst>
              <a:ext uri="{FF2B5EF4-FFF2-40B4-BE49-F238E27FC236}">
                <a16:creationId xmlns:a16="http://schemas.microsoft.com/office/drawing/2014/main" id="{CBD786B2-37A2-0F35-355F-CDF75C2FB2B4}"/>
              </a:ext>
            </a:extLst>
          </p:cNvPr>
          <p:cNvSpPr/>
          <p:nvPr/>
        </p:nvSpPr>
        <p:spPr>
          <a:xfrm>
            <a:off x="8851900" y="1028699"/>
            <a:ext cx="3175000" cy="4871305"/>
          </a:xfrm>
          <a:prstGeom prst="irregularSeal1">
            <a:avLst/>
          </a:prstGeom>
          <a:solidFill>
            <a:schemeClr val="accent4">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Vertex and Axis of Symmetry could be added as well as worded transformations from y=x^2</a:t>
            </a:r>
            <a:endParaRPr lang="en-AU" dirty="0"/>
          </a:p>
        </p:txBody>
      </p:sp>
      <p:pic>
        <p:nvPicPr>
          <p:cNvPr id="4" name="Picture 3" descr="A table of mathematical equations&#10;&#10;Description automatically generated">
            <a:extLst>
              <a:ext uri="{FF2B5EF4-FFF2-40B4-BE49-F238E27FC236}">
                <a16:creationId xmlns:a16="http://schemas.microsoft.com/office/drawing/2014/main" id="{66E18609-448D-325D-46F7-60C166CE7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44203">
            <a:off x="229487" y="949799"/>
            <a:ext cx="4120285" cy="2171501"/>
          </a:xfrm>
          <a:prstGeom prst="rect">
            <a:avLst/>
          </a:prstGeom>
        </p:spPr>
      </p:pic>
    </p:spTree>
    <p:extLst>
      <p:ext uri="{BB962C8B-B14F-4D97-AF65-F5344CB8AC3E}">
        <p14:creationId xmlns:p14="http://schemas.microsoft.com/office/powerpoint/2010/main" val="3020775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pink squares&#10;&#10;Description automatically generated">
            <a:extLst>
              <a:ext uri="{FF2B5EF4-FFF2-40B4-BE49-F238E27FC236}">
                <a16:creationId xmlns:a16="http://schemas.microsoft.com/office/drawing/2014/main" id="{518E301D-13E9-8347-614B-56EE4E06C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33" y="153800"/>
            <a:ext cx="2448267" cy="1495634"/>
          </a:xfrm>
          <a:prstGeom prst="rect">
            <a:avLst/>
          </a:prstGeom>
        </p:spPr>
      </p:pic>
      <p:pic>
        <p:nvPicPr>
          <p:cNvPr id="5" name="Picture 4" descr="A screenshot of a math test&#10;&#10;Description automatically generated">
            <a:extLst>
              <a:ext uri="{FF2B5EF4-FFF2-40B4-BE49-F238E27FC236}">
                <a16:creationId xmlns:a16="http://schemas.microsoft.com/office/drawing/2014/main" id="{A0F6AA0C-9770-E6CE-D05B-3CEBE70DC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00" y="1866123"/>
            <a:ext cx="6098009" cy="4456300"/>
          </a:xfrm>
          <a:prstGeom prst="rect">
            <a:avLst/>
          </a:prstGeom>
        </p:spPr>
      </p:pic>
      <p:pic>
        <p:nvPicPr>
          <p:cNvPr id="7" name="Picture 6" descr="A screenshot of a math game&#10;&#10;Description automatically generated">
            <a:hlinkClick r:id="rId4"/>
            <a:extLst>
              <a:ext uri="{FF2B5EF4-FFF2-40B4-BE49-F238E27FC236}">
                <a16:creationId xmlns:a16="http://schemas.microsoft.com/office/drawing/2014/main" id="{FDAF92DD-2381-7835-17B9-5005CBD525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91" y="2018939"/>
            <a:ext cx="4853410" cy="4685261"/>
          </a:xfrm>
          <a:prstGeom prst="rect">
            <a:avLst/>
          </a:prstGeom>
        </p:spPr>
      </p:pic>
      <p:sp>
        <p:nvSpPr>
          <p:cNvPr id="8" name="Explosion: 8 Points 7">
            <a:extLst>
              <a:ext uri="{FF2B5EF4-FFF2-40B4-BE49-F238E27FC236}">
                <a16:creationId xmlns:a16="http://schemas.microsoft.com/office/drawing/2014/main" id="{4723420B-6AD3-B7B9-BE82-9B9B5DF4A847}"/>
              </a:ext>
            </a:extLst>
          </p:cNvPr>
          <p:cNvSpPr/>
          <p:nvPr/>
        </p:nvSpPr>
        <p:spPr>
          <a:xfrm>
            <a:off x="3426667" y="0"/>
            <a:ext cx="4233765" cy="1948672"/>
          </a:xfrm>
          <a:prstGeom prst="irregularSeal1">
            <a:avLst/>
          </a:prstGeom>
          <a:solidFill>
            <a:srgbClr val="00B0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bg1"/>
                </a:solidFill>
              </a:rPr>
              <a:t>Creating </a:t>
            </a:r>
            <a:r>
              <a:rPr lang="en-US" sz="1800" dirty="0">
                <a:solidFill>
                  <a:schemeClr val="bg1"/>
                </a:solidFill>
                <a:latin typeface="Comic Sans MS - 16"/>
              </a:rPr>
              <a:t>AUTOMATICITY</a:t>
            </a:r>
          </a:p>
          <a:p>
            <a:pPr algn="ctr"/>
            <a:r>
              <a:rPr lang="en-US" dirty="0">
                <a:solidFill>
                  <a:schemeClr val="bg1"/>
                </a:solidFill>
              </a:rPr>
              <a:t> is important</a:t>
            </a:r>
            <a:r>
              <a:rPr lang="en-US" dirty="0"/>
              <a:t>!</a:t>
            </a:r>
            <a:endParaRPr lang="en-AU" dirty="0"/>
          </a:p>
        </p:txBody>
      </p:sp>
    </p:spTree>
    <p:extLst>
      <p:ext uri="{BB962C8B-B14F-4D97-AF65-F5344CB8AC3E}">
        <p14:creationId xmlns:p14="http://schemas.microsoft.com/office/powerpoint/2010/main" val="1827282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with text on it&#10;&#10;Description automatically generated">
            <a:extLst>
              <a:ext uri="{FF2B5EF4-FFF2-40B4-BE49-F238E27FC236}">
                <a16:creationId xmlns:a16="http://schemas.microsoft.com/office/drawing/2014/main" id="{878BEF8A-73DF-0E3E-D855-1759163CA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650" y="145218"/>
            <a:ext cx="6341532" cy="634153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85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699EBD07-7968-467C-82EE-7283E4651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holding a hula hoop&#10;&#10;Description automatically generated">
            <a:extLst>
              <a:ext uri="{FF2B5EF4-FFF2-40B4-BE49-F238E27FC236}">
                <a16:creationId xmlns:a16="http://schemas.microsoft.com/office/drawing/2014/main" id="{8400698A-B98D-8E2B-C955-7B50A8416CBB}"/>
              </a:ext>
            </a:extLst>
          </p:cNvPr>
          <p:cNvPicPr>
            <a:picLocks noChangeAspect="1"/>
          </p:cNvPicPr>
          <p:nvPr/>
        </p:nvPicPr>
        <p:blipFill rotWithShape="1">
          <a:blip r:embed="rId3">
            <a:extLst>
              <a:ext uri="{28A0092B-C50C-407E-A947-70E740481C1C}">
                <a14:useLocalDpi xmlns:a14="http://schemas.microsoft.com/office/drawing/2010/main" val="0"/>
              </a:ext>
            </a:extLst>
          </a:blip>
          <a:srcRect l="11253" r="25466"/>
          <a:stretch/>
        </p:blipFill>
        <p:spPr>
          <a:xfrm rot="5400000">
            <a:off x="476251" y="-476251"/>
            <a:ext cx="5143497" cy="6095999"/>
          </a:xfrm>
          <a:prstGeom prst="rect">
            <a:avLst/>
          </a:prstGeom>
        </p:spPr>
      </p:pic>
      <p:pic>
        <p:nvPicPr>
          <p:cNvPr id="4" name="Picture 3" descr="A group of people in uniform&#10;&#10;Description automatically generated">
            <a:extLst>
              <a:ext uri="{FF2B5EF4-FFF2-40B4-BE49-F238E27FC236}">
                <a16:creationId xmlns:a16="http://schemas.microsoft.com/office/drawing/2014/main" id="{C3C3F405-6780-BA6B-A525-832B2DB649E0}"/>
              </a:ext>
            </a:extLst>
          </p:cNvPr>
          <p:cNvPicPr>
            <a:picLocks noChangeAspect="1"/>
          </p:cNvPicPr>
          <p:nvPr/>
        </p:nvPicPr>
        <p:blipFill rotWithShape="1">
          <a:blip r:embed="rId4">
            <a:extLst>
              <a:ext uri="{28A0092B-C50C-407E-A947-70E740481C1C}">
                <a14:useLocalDpi xmlns:a14="http://schemas.microsoft.com/office/drawing/2010/main" val="0"/>
              </a:ext>
            </a:extLst>
          </a:blip>
          <a:srcRect l="11111"/>
          <a:stretch/>
        </p:blipFill>
        <p:spPr>
          <a:xfrm>
            <a:off x="6096000" y="10"/>
            <a:ext cx="6095999" cy="5143487"/>
          </a:xfrm>
          <a:prstGeom prst="rect">
            <a:avLst/>
          </a:prstGeom>
        </p:spPr>
      </p:pic>
      <p:sp useBgFill="1">
        <p:nvSpPr>
          <p:cNvPr id="19" name="Rectangle 18">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43498"/>
            <a:ext cx="12192000" cy="1714502"/>
          </a:xfrm>
          <a:prstGeom prst="rect">
            <a:avLst/>
          </a:prstGeom>
          <a:ln>
            <a:noFill/>
          </a:ln>
          <a:effectLst>
            <a:outerShdw blurRad="596900" dist="330200" dir="1080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FDE883-D80D-1A9B-3601-CCA1246265C8}"/>
              </a:ext>
            </a:extLst>
          </p:cNvPr>
          <p:cNvSpPr txBox="1"/>
          <p:nvPr/>
        </p:nvSpPr>
        <p:spPr>
          <a:xfrm>
            <a:off x="589555" y="5405955"/>
            <a:ext cx="7015500" cy="117149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kern="1200" dirty="0">
                <a:solidFill>
                  <a:schemeClr val="tx1"/>
                </a:solidFill>
                <a:latin typeface="+mj-lt"/>
                <a:ea typeface="+mj-ea"/>
                <a:cs typeface="+mj-cs"/>
              </a:rPr>
              <a:t>Finding Correlation and Regression lines using practical data gathering.</a:t>
            </a:r>
          </a:p>
        </p:txBody>
      </p:sp>
      <p:sp>
        <p:nvSpPr>
          <p:cNvPr id="2" name="Rectangle: Rounded Corners 1">
            <a:extLst>
              <a:ext uri="{FF2B5EF4-FFF2-40B4-BE49-F238E27FC236}">
                <a16:creationId xmlns:a16="http://schemas.microsoft.com/office/drawing/2014/main" id="{EE680C1F-FC23-1F9D-78B8-7484DC40AB2A}"/>
              </a:ext>
            </a:extLst>
          </p:cNvPr>
          <p:cNvSpPr/>
          <p:nvPr/>
        </p:nvSpPr>
        <p:spPr>
          <a:xfrm>
            <a:off x="10407648" y="-1"/>
            <a:ext cx="1784350" cy="82557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Novelty or Prediction</a:t>
            </a:r>
            <a:endParaRPr lang="en-AU" dirty="0"/>
          </a:p>
        </p:txBody>
      </p:sp>
      <p:sp>
        <p:nvSpPr>
          <p:cNvPr id="6" name="Rectangle: Rounded Corners 5">
            <a:extLst>
              <a:ext uri="{FF2B5EF4-FFF2-40B4-BE49-F238E27FC236}">
                <a16:creationId xmlns:a16="http://schemas.microsoft.com/office/drawing/2014/main" id="{8F61C74C-84B6-1579-3186-825914E7ADE3}"/>
              </a:ext>
            </a:extLst>
          </p:cNvPr>
          <p:cNvSpPr/>
          <p:nvPr/>
        </p:nvSpPr>
        <p:spPr>
          <a:xfrm>
            <a:off x="10242279" y="4270855"/>
            <a:ext cx="1752600" cy="726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Making connections</a:t>
            </a:r>
            <a:endParaRPr lang="en-AU" dirty="0"/>
          </a:p>
        </p:txBody>
      </p:sp>
    </p:spTree>
    <p:extLst>
      <p:ext uri="{BB962C8B-B14F-4D97-AF65-F5344CB8AC3E}">
        <p14:creationId xmlns:p14="http://schemas.microsoft.com/office/powerpoint/2010/main" val="1397632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in a circle&#10;&#10;Description automatically generated">
            <a:extLst>
              <a:ext uri="{FF2B5EF4-FFF2-40B4-BE49-F238E27FC236}">
                <a16:creationId xmlns:a16="http://schemas.microsoft.com/office/drawing/2014/main" id="{3EA8DC83-FA71-CFAC-6EEE-3892A799712F}"/>
              </a:ext>
            </a:extLst>
          </p:cNvPr>
          <p:cNvPicPr>
            <a:picLocks noChangeAspect="1"/>
          </p:cNvPicPr>
          <p:nvPr/>
        </p:nvPicPr>
        <p:blipFill rotWithShape="1">
          <a:blip r:embed="rId3">
            <a:extLst>
              <a:ext uri="{28A0092B-C50C-407E-A947-70E740481C1C}">
                <a14:useLocalDpi xmlns:a14="http://schemas.microsoft.com/office/drawing/2010/main" val="0"/>
              </a:ext>
            </a:extLst>
          </a:blip>
          <a:srcRect r="-1" b="24980"/>
          <a:stretch/>
        </p:blipFill>
        <p:spPr>
          <a:xfrm>
            <a:off x="3068" y="52868"/>
            <a:ext cx="12188932" cy="6857990"/>
          </a:xfrm>
          <a:prstGeom prst="rect">
            <a:avLst/>
          </a:prstGeom>
        </p:spPr>
      </p:pic>
      <p:sp>
        <p:nvSpPr>
          <p:cNvPr id="23" name="Freeform: Shape 22">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E6D0A431-03DC-D236-A0FB-7D638C80DF38}"/>
              </a:ext>
            </a:extLst>
          </p:cNvPr>
          <p:cNvSpPr txBox="1"/>
          <p:nvPr/>
        </p:nvSpPr>
        <p:spPr>
          <a:xfrm>
            <a:off x="6096000" y="3657600"/>
            <a:ext cx="5257799" cy="18781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dirty="0">
                <a:latin typeface="+mj-lt"/>
                <a:ea typeface="+mj-ea"/>
                <a:cs typeface="+mj-cs"/>
              </a:rPr>
              <a:t>Graphing exponentials by simulating a pandemic</a:t>
            </a:r>
          </a:p>
        </p:txBody>
      </p:sp>
      <p:sp>
        <p:nvSpPr>
          <p:cNvPr id="2" name="AutoShape 2">
            <a:extLst>
              <a:ext uri="{FF2B5EF4-FFF2-40B4-BE49-F238E27FC236}">
                <a16:creationId xmlns:a16="http://schemas.microsoft.com/office/drawing/2014/main" id="{56D027B1-C34E-456E-6286-0641981326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C6D4291B-9ABB-0CC2-A964-38BD5A4AE9A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Rectangle: Rounded Corners 2">
            <a:extLst>
              <a:ext uri="{FF2B5EF4-FFF2-40B4-BE49-F238E27FC236}">
                <a16:creationId xmlns:a16="http://schemas.microsoft.com/office/drawing/2014/main" id="{5CC7240C-3994-D877-1B36-C86C7C87F582}"/>
              </a:ext>
            </a:extLst>
          </p:cNvPr>
          <p:cNvSpPr/>
          <p:nvPr/>
        </p:nvSpPr>
        <p:spPr>
          <a:xfrm>
            <a:off x="10342863" y="0"/>
            <a:ext cx="1752600" cy="726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Making connections</a:t>
            </a:r>
            <a:endParaRPr lang="en-AU" dirty="0"/>
          </a:p>
        </p:txBody>
      </p:sp>
      <p:sp>
        <p:nvSpPr>
          <p:cNvPr id="8" name="Rectangle: Rounded Corners 7">
            <a:extLst>
              <a:ext uri="{FF2B5EF4-FFF2-40B4-BE49-F238E27FC236}">
                <a16:creationId xmlns:a16="http://schemas.microsoft.com/office/drawing/2014/main" id="{F28BDEEC-8FDC-EB21-0E73-A2E5D2034425}"/>
              </a:ext>
            </a:extLst>
          </p:cNvPr>
          <p:cNvSpPr/>
          <p:nvPr/>
        </p:nvSpPr>
        <p:spPr>
          <a:xfrm>
            <a:off x="7070088" y="113507"/>
            <a:ext cx="1784350" cy="82557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Novelty or Prediction</a:t>
            </a:r>
            <a:endParaRPr lang="en-AU" dirty="0"/>
          </a:p>
        </p:txBody>
      </p:sp>
      <p:sp>
        <p:nvSpPr>
          <p:cNvPr id="9" name="TextBox 8">
            <a:extLst>
              <a:ext uri="{FF2B5EF4-FFF2-40B4-BE49-F238E27FC236}">
                <a16:creationId xmlns:a16="http://schemas.microsoft.com/office/drawing/2014/main" id="{E49BF46D-B794-0D96-A94B-CAAC0CF187B3}"/>
              </a:ext>
            </a:extLst>
          </p:cNvPr>
          <p:cNvSpPr txBox="1"/>
          <p:nvPr/>
        </p:nvSpPr>
        <p:spPr>
          <a:xfrm rot="20904680">
            <a:off x="361344" y="557396"/>
            <a:ext cx="6188745" cy="923330"/>
          </a:xfrm>
          <a:prstGeom prst="rect">
            <a:avLst/>
          </a:prstGeom>
          <a:noFill/>
        </p:spPr>
        <p:txBody>
          <a:bodyPr wrap="square">
            <a:spAutoFit/>
          </a:bodyPr>
          <a:lstStyle/>
          <a:p>
            <a:r>
              <a:rPr lang="en-US" b="1" dirty="0">
                <a:solidFill>
                  <a:schemeClr val="bg1"/>
                </a:solidFill>
              </a:rPr>
              <a:t>helped by letting me see how other people saw a problem and other ways of seeing the questions - James</a:t>
            </a:r>
            <a:br>
              <a:rPr lang="en-US" b="1" dirty="0">
                <a:solidFill>
                  <a:schemeClr val="bg1"/>
                </a:solidFill>
              </a:rPr>
            </a:br>
            <a:endParaRPr lang="en-AU" b="1" dirty="0">
              <a:solidFill>
                <a:schemeClr val="bg1"/>
              </a:solidFill>
            </a:endParaRPr>
          </a:p>
        </p:txBody>
      </p:sp>
      <p:sp>
        <p:nvSpPr>
          <p:cNvPr id="11" name="TextBox 10">
            <a:extLst>
              <a:ext uri="{FF2B5EF4-FFF2-40B4-BE49-F238E27FC236}">
                <a16:creationId xmlns:a16="http://schemas.microsoft.com/office/drawing/2014/main" id="{B8048D3C-0234-D28E-2687-30166897BF9A}"/>
              </a:ext>
            </a:extLst>
          </p:cNvPr>
          <p:cNvSpPr txBox="1"/>
          <p:nvPr/>
        </p:nvSpPr>
        <p:spPr>
          <a:xfrm rot="498133">
            <a:off x="5549382" y="1631178"/>
            <a:ext cx="6097554" cy="646331"/>
          </a:xfrm>
          <a:prstGeom prst="rect">
            <a:avLst/>
          </a:prstGeom>
          <a:noFill/>
        </p:spPr>
        <p:txBody>
          <a:bodyPr wrap="square">
            <a:spAutoFit/>
          </a:bodyPr>
          <a:lstStyle/>
          <a:p>
            <a:r>
              <a:rPr lang="en-US" b="1" i="0" dirty="0">
                <a:solidFill>
                  <a:schemeClr val="bg1"/>
                </a:solidFill>
                <a:effectLst/>
                <a:latin typeface="Arial" panose="020B0604020202020204" pitchFamily="34" charset="0"/>
              </a:rPr>
              <a:t>activities provided a unique way to learn a topic which was very helpful - Max</a:t>
            </a:r>
            <a:endParaRPr lang="en-AU" b="1" dirty="0">
              <a:solidFill>
                <a:schemeClr val="bg1"/>
              </a:solidFill>
            </a:endParaRPr>
          </a:p>
        </p:txBody>
      </p:sp>
      <p:sp>
        <p:nvSpPr>
          <p:cNvPr id="13" name="TextBox 12">
            <a:extLst>
              <a:ext uri="{FF2B5EF4-FFF2-40B4-BE49-F238E27FC236}">
                <a16:creationId xmlns:a16="http://schemas.microsoft.com/office/drawing/2014/main" id="{FAD5011B-F5B7-D3B2-EBDA-BFF8F72F43E8}"/>
              </a:ext>
            </a:extLst>
          </p:cNvPr>
          <p:cNvSpPr txBox="1"/>
          <p:nvPr/>
        </p:nvSpPr>
        <p:spPr>
          <a:xfrm rot="20635224">
            <a:off x="284297" y="3052311"/>
            <a:ext cx="6162868" cy="646331"/>
          </a:xfrm>
          <a:prstGeom prst="rect">
            <a:avLst/>
          </a:prstGeom>
          <a:noFill/>
        </p:spPr>
        <p:txBody>
          <a:bodyPr wrap="square">
            <a:spAutoFit/>
          </a:bodyPr>
          <a:lstStyle/>
          <a:p>
            <a:r>
              <a:rPr lang="en-US" b="1" i="0" dirty="0">
                <a:solidFill>
                  <a:schemeClr val="bg1"/>
                </a:solidFill>
                <a:effectLst/>
                <a:latin typeface="Arial" panose="020B0604020202020204" pitchFamily="34" charset="0"/>
              </a:rPr>
              <a:t>useful in understanding mathematical concepts in a more tangible, and physically interactive way.</a:t>
            </a:r>
            <a:endParaRPr lang="en-AU" b="1" dirty="0">
              <a:solidFill>
                <a:schemeClr val="bg1"/>
              </a:solidFill>
            </a:endParaRPr>
          </a:p>
        </p:txBody>
      </p:sp>
    </p:spTree>
    <p:extLst>
      <p:ext uri="{BB962C8B-B14F-4D97-AF65-F5344CB8AC3E}">
        <p14:creationId xmlns:p14="http://schemas.microsoft.com/office/powerpoint/2010/main" val="31225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hank you sign with rainbow colors&#10;&#10;Description automatically generated">
            <a:extLst>
              <a:ext uri="{FF2B5EF4-FFF2-40B4-BE49-F238E27FC236}">
                <a16:creationId xmlns:a16="http://schemas.microsoft.com/office/drawing/2014/main" id="{EF9B0658-D744-8D09-2153-97DA3B0F9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65" y="1223654"/>
            <a:ext cx="11241069" cy="4410691"/>
          </a:xfrm>
          <a:prstGeom prst="rect">
            <a:avLst/>
          </a:prstGeom>
        </p:spPr>
      </p:pic>
      <p:sp>
        <p:nvSpPr>
          <p:cNvPr id="4" name="TextBox 3">
            <a:extLst>
              <a:ext uri="{FF2B5EF4-FFF2-40B4-BE49-F238E27FC236}">
                <a16:creationId xmlns:a16="http://schemas.microsoft.com/office/drawing/2014/main" id="{821D2EB8-C1A0-4EFE-DE0D-6336B6AD1A20}"/>
              </a:ext>
            </a:extLst>
          </p:cNvPr>
          <p:cNvSpPr txBox="1"/>
          <p:nvPr/>
        </p:nvSpPr>
        <p:spPr>
          <a:xfrm>
            <a:off x="7715250" y="6315075"/>
            <a:ext cx="4295776" cy="369332"/>
          </a:xfrm>
          <a:prstGeom prst="rect">
            <a:avLst/>
          </a:prstGeom>
          <a:noFill/>
        </p:spPr>
        <p:txBody>
          <a:bodyPr wrap="square" rtlCol="0">
            <a:spAutoFit/>
          </a:bodyPr>
          <a:lstStyle/>
          <a:p>
            <a:r>
              <a:rPr lang="en-US" dirty="0"/>
              <a:t>Angela D’Angelo:  adash49@hotmail.com</a:t>
            </a:r>
            <a:endParaRPr lang="en-AU" dirty="0"/>
          </a:p>
        </p:txBody>
      </p:sp>
    </p:spTree>
    <p:extLst>
      <p:ext uri="{BB962C8B-B14F-4D97-AF65-F5344CB8AC3E}">
        <p14:creationId xmlns:p14="http://schemas.microsoft.com/office/powerpoint/2010/main" val="253121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404621" y="5255397"/>
            <a:ext cx="3691379" cy="802111"/>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kern="1200" dirty="0">
                <a:solidFill>
                  <a:schemeClr val="tx1"/>
                </a:solidFill>
                <a:latin typeface="+mj-lt"/>
                <a:ea typeface="+mj-ea"/>
                <a:cs typeface="+mj-cs"/>
              </a:rPr>
              <a:t>The symptoms</a:t>
            </a:r>
          </a:p>
        </p:txBody>
      </p:sp>
      <p:sp>
        <p:nvSpPr>
          <p:cNvPr id="85" name="Rectangle 84">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Triangle 86">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ight Triangle 90">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person with glasses and numbers&#10;&#10;Description automatically generated"/>
          <p:cNvPicPr>
            <a:picLocks/>
          </p:cNvPicPr>
          <p:nvPr/>
        </p:nvPicPr>
        <p:blipFill>
          <a:blip r:embed="rId3">
            <a:extLst>
              <a:ext uri="{28A0092B-C50C-407E-A947-70E740481C1C}">
                <a14:useLocalDpi xmlns:a14="http://schemas.microsoft.com/office/drawing/2010/main" val="0"/>
              </a:ext>
            </a:extLst>
          </a:blip>
          <a:stretch>
            <a:fillRect/>
          </a:stretch>
        </p:blipFill>
        <p:spPr>
          <a:xfrm>
            <a:off x="6908383" y="812446"/>
            <a:ext cx="1685012" cy="1242956"/>
          </a:xfrm>
          <a:prstGeom prst="rect">
            <a:avLst/>
          </a:prstGeom>
          <a:solidFill>
            <a:scrgbClr r="0" g="0" b="0">
              <a:alpha val="0"/>
            </a:scrgbClr>
          </a:solidFill>
        </p:spPr>
      </p:pic>
      <p:sp>
        <p:nvSpPr>
          <p:cNvPr id="99" name="Right Triangle 98">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Triangle 102">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p:cNvPicPr>
          <p:nvPr/>
        </p:nvPicPr>
        <p:blipFill>
          <a:blip r:embed="rId4">
            <a:extLst>
              <a:ext uri="{28A0092B-C50C-407E-A947-70E740481C1C}">
                <a14:useLocalDpi xmlns:a14="http://schemas.microsoft.com/office/drawing/2010/main" val="0"/>
              </a:ext>
            </a:extLst>
          </a:blip>
          <a:stretch>
            <a:fillRect/>
          </a:stretch>
        </p:blipFill>
        <p:spPr>
          <a:xfrm>
            <a:off x="621554" y="875618"/>
            <a:ext cx="1217216" cy="276908"/>
          </a:xfrm>
          <a:prstGeom prst="rect">
            <a:avLst/>
          </a:prstGeom>
          <a:solidFill>
            <a:scrgbClr r="0" g="0" b="0">
              <a:alpha val="0"/>
            </a:scrgbClr>
          </a:solidFill>
        </p:spPr>
      </p:pic>
      <p:pic>
        <p:nvPicPr>
          <p:cNvPr id="3" name="Picture 2" descr="A close-up of a white background&#10;&#10;Description automatically generated"/>
          <p:cNvPicPr>
            <a:picLocks/>
          </p:cNvPicPr>
          <p:nvPr/>
        </p:nvPicPr>
        <p:blipFill>
          <a:blip r:embed="rId5">
            <a:extLst>
              <a:ext uri="{28A0092B-C50C-407E-A947-70E740481C1C}">
                <a14:useLocalDpi xmlns:a14="http://schemas.microsoft.com/office/drawing/2010/main" val="0"/>
              </a:ext>
            </a:extLst>
          </a:blip>
          <a:stretch>
            <a:fillRect/>
          </a:stretch>
        </p:blipFill>
        <p:spPr>
          <a:xfrm>
            <a:off x="2541926" y="1649777"/>
            <a:ext cx="2406708" cy="718064"/>
          </a:xfrm>
          <a:prstGeom prst="rect">
            <a:avLst/>
          </a:prstGeom>
          <a:solidFill>
            <a:scrgbClr r="0" g="0" b="0">
              <a:alpha val="0"/>
            </a:scrgbClr>
          </a:solidFill>
        </p:spPr>
      </p:pic>
      <p:sp>
        <p:nvSpPr>
          <p:cNvPr id="107" name="Rectangle 106">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words&#10;&#10;Description automatically generated">
            <a:extLst>
              <a:ext uri="{FF2B5EF4-FFF2-40B4-BE49-F238E27FC236}">
                <a16:creationId xmlns:a16="http://schemas.microsoft.com/office/drawing/2014/main" id="{745F4F0F-0F44-1DA2-48D3-69E809571DE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8894398" y="2171700"/>
            <a:ext cx="2485519" cy="2242128"/>
          </a:xfrm>
          <a:prstGeom prst="rect">
            <a:avLst/>
          </a:prstGeom>
          <a:solidFill>
            <a:scrgbClr r="0" g="0" b="0">
              <a:alpha val="0"/>
            </a:scrgbClr>
          </a:solidFill>
        </p:spPr>
      </p:pic>
      <p:sp>
        <p:nvSpPr>
          <p:cNvPr id="109" name="Right Triangle 108">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F9B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black text&#10;&#10;Description automatically generated">
            <a:extLst>
              <a:ext uri="{FF2B5EF4-FFF2-40B4-BE49-F238E27FC236}">
                <a16:creationId xmlns:a16="http://schemas.microsoft.com/office/drawing/2014/main" id="{97004F02-2281-7F13-7CD7-055820924315}"/>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059421" y="2874426"/>
            <a:ext cx="2716412" cy="1832288"/>
          </a:xfrm>
          <a:prstGeom prst="rect">
            <a:avLst/>
          </a:prstGeom>
          <a:solidFill>
            <a:scrgbClr r="0" g="0" b="0">
              <a:alpha val="0"/>
            </a:scrgbClr>
          </a:solidFill>
        </p:spPr>
      </p:pic>
      <p:pic>
        <p:nvPicPr>
          <p:cNvPr id="10" name="Online Media 9" title="Family Guy - &quot;Can you help me with my math?&quot;">
            <a:hlinkClick r:id="" action="ppaction://media"/>
            <a:extLst>
              <a:ext uri="{FF2B5EF4-FFF2-40B4-BE49-F238E27FC236}">
                <a16:creationId xmlns:a16="http://schemas.microsoft.com/office/drawing/2014/main" id="{DFD2C221-61EC-A3CC-53DF-D9AD417B9C04}"/>
              </a:ext>
            </a:extLst>
          </p:cNvPr>
          <p:cNvPicPr>
            <a:picLocks noRot="1" noChangeAspect="1"/>
          </p:cNvPicPr>
          <p:nvPr>
            <a:videoFile r:link="rId1"/>
          </p:nvPr>
        </p:nvPicPr>
        <p:blipFill>
          <a:blip r:embed="rId8"/>
          <a:stretch>
            <a:fillRect/>
          </a:stretch>
        </p:blipFill>
        <p:spPr>
          <a:xfrm>
            <a:off x="643445" y="2947207"/>
            <a:ext cx="2305094" cy="1728821"/>
          </a:xfrm>
          <a:prstGeom prst="rect">
            <a:avLst/>
          </a:prstGeom>
        </p:spPr>
      </p:pic>
      <p:sp>
        <p:nvSpPr>
          <p:cNvPr id="11" name="Rectangle: Rounded Corners 10">
            <a:extLst>
              <a:ext uri="{FF2B5EF4-FFF2-40B4-BE49-F238E27FC236}">
                <a16:creationId xmlns:a16="http://schemas.microsoft.com/office/drawing/2014/main" id="{7B06A09E-A448-DB7A-B2E5-253B548014F7}"/>
              </a:ext>
            </a:extLst>
          </p:cNvPr>
          <p:cNvSpPr/>
          <p:nvPr/>
        </p:nvSpPr>
        <p:spPr>
          <a:xfrm>
            <a:off x="923925" y="5010150"/>
            <a:ext cx="1209675" cy="5524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Maths Anxiety</a:t>
            </a:r>
            <a:endParaRPr lang="en-AU" dirty="0"/>
          </a:p>
        </p:txBody>
      </p:sp>
    </p:spTree>
    <p:extLst>
      <p:ext uri="{BB962C8B-B14F-4D97-AF65-F5344CB8AC3E}">
        <p14:creationId xmlns:p14="http://schemas.microsoft.com/office/powerpoint/2010/main" val="5989545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4848" y="764592"/>
            <a:ext cx="3509251" cy="369332"/>
          </a:xfrm>
          <a:prstGeom prst="rect">
            <a:avLst/>
          </a:prstGeom>
          <a:noFill/>
        </p:spPr>
        <p:txBody>
          <a:bodyPr vert="horz" wrap="square" rtlCol="0">
            <a:spAutoFit/>
          </a:bodyPr>
          <a:lstStyle/>
          <a:p>
            <a:r>
              <a:rPr lang="en-US" dirty="0">
                <a:solidFill>
                  <a:srgbClr val="000000"/>
                </a:solidFill>
                <a:latin typeface="Comic Sans MS - 16"/>
              </a:rPr>
              <a:t>Learned helplessness</a:t>
            </a:r>
          </a:p>
        </p:txBody>
      </p:sp>
      <p:sp>
        <p:nvSpPr>
          <p:cNvPr id="5" name="TextBox 4"/>
          <p:cNvSpPr txBox="1"/>
          <p:nvPr/>
        </p:nvSpPr>
        <p:spPr>
          <a:xfrm>
            <a:off x="1172071" y="4010858"/>
            <a:ext cx="2196353" cy="646331"/>
          </a:xfrm>
          <a:prstGeom prst="rect">
            <a:avLst/>
          </a:prstGeom>
          <a:noFill/>
        </p:spPr>
        <p:txBody>
          <a:bodyPr vert="horz" rtlCol="0">
            <a:spAutoFit/>
          </a:bodyPr>
          <a:lstStyle/>
          <a:p>
            <a:r>
              <a:rPr lang="en-US" dirty="0">
                <a:solidFill>
                  <a:srgbClr val="000000"/>
                </a:solidFill>
                <a:latin typeface="Comic Sans MS - 16"/>
              </a:rPr>
              <a:t>behavioral problems</a:t>
            </a:r>
          </a:p>
        </p:txBody>
      </p:sp>
      <p:sp>
        <p:nvSpPr>
          <p:cNvPr id="10" name="TextBox 9"/>
          <p:cNvSpPr txBox="1"/>
          <p:nvPr/>
        </p:nvSpPr>
        <p:spPr>
          <a:xfrm>
            <a:off x="9787578" y="1047070"/>
            <a:ext cx="2623163" cy="369332"/>
          </a:xfrm>
          <a:prstGeom prst="rect">
            <a:avLst/>
          </a:prstGeom>
          <a:noFill/>
        </p:spPr>
        <p:txBody>
          <a:bodyPr vert="horz" wrap="square" rtlCol="0">
            <a:spAutoFit/>
          </a:bodyPr>
          <a:lstStyle/>
          <a:p>
            <a:r>
              <a:rPr lang="en-US" dirty="0">
                <a:solidFill>
                  <a:srgbClr val="000000"/>
                </a:solidFill>
                <a:latin typeface="Comic Sans MS - 16"/>
              </a:rPr>
              <a:t>lack of success</a:t>
            </a:r>
          </a:p>
        </p:txBody>
      </p:sp>
      <p:pic>
        <p:nvPicPr>
          <p:cNvPr id="12" name="Picture 11"/>
          <p:cNvPicPr>
            <a:picLocks/>
          </p:cNvPicPr>
          <p:nvPr/>
        </p:nvPicPr>
        <p:blipFill>
          <a:blip r:embed="rId3">
            <a:extLst>
              <a:ext uri="{28A0092B-C50C-407E-A947-70E740481C1C}">
                <a14:useLocalDpi xmlns:a14="http://schemas.microsoft.com/office/drawing/2010/main" val="0"/>
              </a:ext>
            </a:extLst>
          </a:blip>
          <a:stretch>
            <a:fillRect/>
          </a:stretch>
        </p:blipFill>
        <p:spPr>
          <a:xfrm>
            <a:off x="9848065" y="1519024"/>
            <a:ext cx="1629671" cy="1289237"/>
          </a:xfrm>
          <a:prstGeom prst="rect">
            <a:avLst/>
          </a:prstGeom>
          <a:solidFill>
            <a:scrgbClr r="0" g="0" b="0">
              <a:alpha val="0"/>
            </a:scrgbClr>
          </a:solidFill>
        </p:spPr>
      </p:pic>
      <p:pic>
        <p:nvPicPr>
          <p:cNvPr id="16" name="Picture 15">
            <a:extLst>
              <a:ext uri="{FF2B5EF4-FFF2-40B4-BE49-F238E27FC236}">
                <a16:creationId xmlns:a16="http://schemas.microsoft.com/office/drawing/2014/main" id="{D1127CC3-A1D4-C969-F446-F1CEB23EAF7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419454" y="4397436"/>
            <a:ext cx="1629671" cy="2440641"/>
          </a:xfrm>
          <a:prstGeom prst="rect">
            <a:avLst/>
          </a:prstGeom>
          <a:solidFill>
            <a:scrgbClr r="0" g="0" b="0">
              <a:alpha val="0"/>
            </a:scrgbClr>
          </a:solidFill>
        </p:spPr>
      </p:pic>
      <p:sp>
        <p:nvSpPr>
          <p:cNvPr id="17" name="TextBox 16">
            <a:extLst>
              <a:ext uri="{FF2B5EF4-FFF2-40B4-BE49-F238E27FC236}">
                <a16:creationId xmlns:a16="http://schemas.microsoft.com/office/drawing/2014/main" id="{507E3FC7-6F6A-E6E0-6B8C-3A4C8B17462D}"/>
              </a:ext>
            </a:extLst>
          </p:cNvPr>
          <p:cNvSpPr txBox="1"/>
          <p:nvPr/>
        </p:nvSpPr>
        <p:spPr>
          <a:xfrm>
            <a:off x="10657186" y="3810803"/>
            <a:ext cx="1434353" cy="523220"/>
          </a:xfrm>
          <a:prstGeom prst="rect">
            <a:avLst/>
          </a:prstGeom>
          <a:noFill/>
        </p:spPr>
        <p:txBody>
          <a:bodyPr vert="horz" rtlCol="0">
            <a:spAutoFit/>
          </a:bodyPr>
          <a:lstStyle/>
          <a:p>
            <a:r>
              <a:rPr lang="en-US" sz="1400" dirty="0">
                <a:solidFill>
                  <a:srgbClr val="000000"/>
                </a:solidFill>
                <a:latin typeface="Tahoma - 14"/>
              </a:rPr>
              <a:t>Jonathan Groves</a:t>
            </a:r>
          </a:p>
        </p:txBody>
      </p:sp>
      <p:sp>
        <p:nvSpPr>
          <p:cNvPr id="19" name="Explosion: 14 Points 18">
            <a:extLst>
              <a:ext uri="{FF2B5EF4-FFF2-40B4-BE49-F238E27FC236}">
                <a16:creationId xmlns:a16="http://schemas.microsoft.com/office/drawing/2014/main" id="{8ABFB988-7DA3-E7E3-B63D-97CA48FFBAC0}"/>
              </a:ext>
            </a:extLst>
          </p:cNvPr>
          <p:cNvSpPr/>
          <p:nvPr/>
        </p:nvSpPr>
        <p:spPr>
          <a:xfrm>
            <a:off x="714264" y="-57376"/>
            <a:ext cx="4899136" cy="2175631"/>
          </a:xfrm>
          <a:prstGeom prst="irregularSeal2">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can we do to alleviate maths anxiety and help with retention?</a:t>
            </a:r>
            <a:endParaRPr lang="en-AU" dirty="0"/>
          </a:p>
        </p:txBody>
      </p:sp>
      <p:pic>
        <p:nvPicPr>
          <p:cNvPr id="20" name="Picture 19">
            <a:extLst>
              <a:ext uri="{FF2B5EF4-FFF2-40B4-BE49-F238E27FC236}">
                <a16:creationId xmlns:a16="http://schemas.microsoft.com/office/drawing/2014/main" id="{351A9715-3755-CCA7-C39A-437F1BFA23B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507512" y="4397436"/>
            <a:ext cx="1566963" cy="974913"/>
          </a:xfrm>
          <a:prstGeom prst="rect">
            <a:avLst/>
          </a:prstGeom>
          <a:solidFill>
            <a:scrgbClr r="0" g="0" b="0">
              <a:alpha val="0"/>
            </a:scrgbClr>
          </a:solidFill>
        </p:spPr>
      </p:pic>
      <p:sp>
        <p:nvSpPr>
          <p:cNvPr id="21" name="Freeform 5">
            <a:extLst>
              <a:ext uri="{FF2B5EF4-FFF2-40B4-BE49-F238E27FC236}">
                <a16:creationId xmlns:a16="http://schemas.microsoft.com/office/drawing/2014/main" id="{409095DE-598B-3FE0-53D9-1DE32A0B56AD}"/>
              </a:ext>
            </a:extLst>
          </p:cNvPr>
          <p:cNvSpPr/>
          <p:nvPr/>
        </p:nvSpPr>
        <p:spPr>
          <a:xfrm>
            <a:off x="6825948" y="4431053"/>
            <a:ext cx="930089" cy="907677"/>
          </a:xfrm>
          <a:custGeom>
            <a:avLst/>
            <a:gdLst/>
            <a:ahLst/>
            <a:cxnLst/>
            <a:rect l="0" t="0" r="0" b="0"/>
            <a:pathLst>
              <a:path w="1054101" h="1028701">
                <a:moveTo>
                  <a:pt x="527050" y="437134"/>
                </a:moveTo>
                <a:lnTo>
                  <a:pt x="974852" y="0"/>
                </a:lnTo>
                <a:lnTo>
                  <a:pt x="1054100" y="77216"/>
                </a:lnTo>
                <a:lnTo>
                  <a:pt x="606298" y="514350"/>
                </a:lnTo>
                <a:lnTo>
                  <a:pt x="1054100" y="951611"/>
                </a:lnTo>
                <a:lnTo>
                  <a:pt x="974852" y="1028700"/>
                </a:lnTo>
                <a:lnTo>
                  <a:pt x="527050" y="591566"/>
                </a:lnTo>
                <a:lnTo>
                  <a:pt x="79248" y="1028700"/>
                </a:lnTo>
                <a:lnTo>
                  <a:pt x="0" y="951611"/>
                </a:lnTo>
                <a:lnTo>
                  <a:pt x="447802" y="514350"/>
                </a:lnTo>
                <a:lnTo>
                  <a:pt x="0" y="77216"/>
                </a:lnTo>
                <a:lnTo>
                  <a:pt x="79248"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TextBox 21">
            <a:extLst>
              <a:ext uri="{FF2B5EF4-FFF2-40B4-BE49-F238E27FC236}">
                <a16:creationId xmlns:a16="http://schemas.microsoft.com/office/drawing/2014/main" id="{7CC3D0C5-79A2-97F6-E417-D4E507CCD7EA}"/>
              </a:ext>
            </a:extLst>
          </p:cNvPr>
          <p:cNvSpPr txBox="1"/>
          <p:nvPr/>
        </p:nvSpPr>
        <p:spPr>
          <a:xfrm>
            <a:off x="6434037" y="5617757"/>
            <a:ext cx="1882588" cy="646331"/>
          </a:xfrm>
          <a:prstGeom prst="rect">
            <a:avLst/>
          </a:prstGeom>
          <a:noFill/>
        </p:spPr>
        <p:txBody>
          <a:bodyPr vert="horz" rtlCol="0">
            <a:spAutoFit/>
          </a:bodyPr>
          <a:lstStyle/>
          <a:p>
            <a:r>
              <a:rPr lang="en-US" dirty="0">
                <a:solidFill>
                  <a:srgbClr val="000000"/>
                </a:solidFill>
                <a:latin typeface="Comic Sans MS - 16"/>
              </a:rPr>
              <a:t>Cortisol causes Shutdown</a:t>
            </a:r>
          </a:p>
        </p:txBody>
      </p:sp>
      <p:pic>
        <p:nvPicPr>
          <p:cNvPr id="3074" name="Picture 2" descr="Addressing 'learned helplessness' during the Covid-19 pandemic | Reward and  Employee Benefits Association (REBA)">
            <a:extLst>
              <a:ext uri="{FF2B5EF4-FFF2-40B4-BE49-F238E27FC236}">
                <a16:creationId xmlns:a16="http://schemas.microsoft.com/office/drawing/2014/main" id="{3E54F2BE-99EA-099C-4D20-A298E8CCB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8712" y="1311040"/>
            <a:ext cx="3332683" cy="18983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naging disruptive behaviour in the classroom | Cambridge English">
            <a:extLst>
              <a:ext uri="{FF2B5EF4-FFF2-40B4-BE49-F238E27FC236}">
                <a16:creationId xmlns:a16="http://schemas.microsoft.com/office/drawing/2014/main" id="{D3223608-B241-6EF6-14D4-3CC8BD3563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890" y="2600049"/>
            <a:ext cx="2875534" cy="14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6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0856" y="341867"/>
            <a:ext cx="7332345" cy="954107"/>
          </a:xfrm>
          <a:prstGeom prst="rect">
            <a:avLst/>
          </a:prstGeom>
          <a:noFill/>
        </p:spPr>
        <p:txBody>
          <a:bodyPr vert="horz" wrap="square" rtlCol="0">
            <a:spAutoFit/>
          </a:bodyPr>
          <a:lstStyle/>
          <a:p>
            <a:r>
              <a:rPr lang="en-AU" sz="2800" dirty="0">
                <a:solidFill>
                  <a:srgbClr val="005500"/>
                </a:solidFill>
                <a:latin typeface="Times New Roman - 26"/>
              </a:rPr>
              <a:t>How should we teach for understanding</a:t>
            </a:r>
          </a:p>
          <a:p>
            <a:r>
              <a:rPr lang="en-AU" sz="2800" dirty="0">
                <a:solidFill>
                  <a:srgbClr val="005500"/>
                </a:solidFill>
                <a:latin typeface="Times New Roman - 26"/>
              </a:rPr>
              <a:t>and transfer without causing maths anxiety?</a:t>
            </a: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744855" y="308611"/>
            <a:ext cx="2048713" cy="2154212"/>
          </a:xfrm>
          <a:prstGeom prst="rect">
            <a:avLst/>
          </a:prstGeom>
          <a:solidFill>
            <a:scrgbClr r="0" g="0" b="0">
              <a:alpha val="0"/>
            </a:scrgbClr>
          </a:solidFill>
        </p:spPr>
      </p:pic>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9855365" y="396810"/>
            <a:ext cx="844220" cy="844220"/>
          </a:xfrm>
          <a:prstGeom prst="rect">
            <a:avLst/>
          </a:prstGeom>
          <a:solidFill>
            <a:scrgbClr r="0" g="0" b="0">
              <a:alpha val="0"/>
            </a:scrgbClr>
          </a:solidFill>
        </p:spPr>
      </p:pic>
      <p:sp>
        <p:nvSpPr>
          <p:cNvPr id="13" name="Explosion: 14 Points 12">
            <a:extLst>
              <a:ext uri="{FF2B5EF4-FFF2-40B4-BE49-F238E27FC236}">
                <a16:creationId xmlns:a16="http://schemas.microsoft.com/office/drawing/2014/main" id="{E2100CB8-6249-12B7-6505-336ABC43801F}"/>
              </a:ext>
            </a:extLst>
          </p:cNvPr>
          <p:cNvSpPr/>
          <p:nvPr/>
        </p:nvSpPr>
        <p:spPr>
          <a:xfrm>
            <a:off x="4858854" y="2462823"/>
            <a:ext cx="5418621" cy="2585427"/>
          </a:xfrm>
          <a:prstGeom prst="irregularSeal2">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can knowledge about  how the brain learns help?</a:t>
            </a:r>
            <a:endParaRPr lang="en-AU" dirty="0"/>
          </a:p>
        </p:txBody>
      </p:sp>
    </p:spTree>
    <p:extLst>
      <p:ext uri="{BB962C8B-B14F-4D97-AF65-F5344CB8AC3E}">
        <p14:creationId xmlns:p14="http://schemas.microsoft.com/office/powerpoint/2010/main" val="145735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442054" y="5088835"/>
            <a:ext cx="9308826" cy="79513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dirty="0">
                <a:solidFill>
                  <a:schemeClr val="tx2"/>
                </a:solidFill>
                <a:latin typeface="+mj-lt"/>
                <a:ea typeface="+mj-ea"/>
                <a:cs typeface="+mj-cs"/>
              </a:rPr>
              <a:t>Don’t start with the maths..... </a:t>
            </a:r>
          </a:p>
        </p:txBody>
      </p:sp>
      <p:sp>
        <p:nvSpPr>
          <p:cNvPr id="13" name="Freeform: Shape 12">
            <a:extLst>
              <a:ext uri="{FF2B5EF4-FFF2-40B4-BE49-F238E27FC236}">
                <a16:creationId xmlns:a16="http://schemas.microsoft.com/office/drawing/2014/main" id="{42C4F6EF-3F43-716F-CA82-BDDEEC85E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924491">
            <a:off x="4053376" y="507791"/>
            <a:ext cx="402061" cy="39838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11"/>
              <a:gd name="connsiteY0" fmla="*/ 326 h 4964273"/>
              <a:gd name="connsiteX1" fmla="*/ 3964140 w 4468511"/>
              <a:gd name="connsiteY1" fmla="*/ 591130 h 4964273"/>
              <a:gd name="connsiteX2" fmla="*/ 4451030 w 4468511"/>
              <a:gd name="connsiteY2" fmla="*/ 3809413 h 4964273"/>
              <a:gd name="connsiteX3" fmla="*/ 3419865 w 4468511"/>
              <a:gd name="connsiteY3" fmla="*/ 4845181 h 4964273"/>
              <a:gd name="connsiteX4" fmla="*/ 1074535 w 4468511"/>
              <a:gd name="connsiteY4" fmla="*/ 4657562 h 4964273"/>
              <a:gd name="connsiteX5" fmla="*/ 33359 w 4468511"/>
              <a:gd name="connsiteY5" fmla="*/ 2995991 h 4964273"/>
              <a:gd name="connsiteX6" fmla="*/ 592137 w 4468511"/>
              <a:gd name="connsiteY6" fmla="*/ 806182 h 4964273"/>
              <a:gd name="connsiteX7" fmla="*/ 2649000 w 4468511"/>
              <a:gd name="connsiteY7"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511" h="4964273">
                <a:moveTo>
                  <a:pt x="2649000" y="326"/>
                </a:moveTo>
                <a:cubicBezTo>
                  <a:pt x="3190766" y="-12684"/>
                  <a:pt x="3631137" y="366356"/>
                  <a:pt x="3964140" y="591130"/>
                </a:cubicBezTo>
                <a:cubicBezTo>
                  <a:pt x="4264478" y="1225978"/>
                  <a:pt x="4541743" y="3100405"/>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165B27F-6531-9DC2-A861-A402325B2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1286">
            <a:off x="5988288" y="389721"/>
            <a:ext cx="1531869" cy="511414"/>
          </a:xfrm>
          <a:custGeom>
            <a:avLst/>
            <a:gdLst>
              <a:gd name="connsiteX0" fmla="*/ 1668084 w 1760800"/>
              <a:gd name="connsiteY0" fmla="*/ 331444 h 632317"/>
              <a:gd name="connsiteX1" fmla="*/ 1760800 w 1760800"/>
              <a:gd name="connsiteY1" fmla="*/ 632317 h 632317"/>
              <a:gd name="connsiteX2" fmla="*/ 1745320 w 1760800"/>
              <a:gd name="connsiteY2" fmla="*/ 630987 h 632317"/>
              <a:gd name="connsiteX3" fmla="*/ 675986 w 1760800"/>
              <a:gd name="connsiteY3" fmla="*/ 473817 h 632317"/>
              <a:gd name="connsiteX4" fmla="*/ 19731 w 1760800"/>
              <a:gd name="connsiteY4" fmla="*/ 379683 h 632317"/>
              <a:gd name="connsiteX5" fmla="*/ 31105 w 1760800"/>
              <a:gd name="connsiteY5" fmla="*/ 323314 h 632317"/>
              <a:gd name="connsiteX6" fmla="*/ 214010 w 1760800"/>
              <a:gd name="connsiteY6" fmla="*/ 0 h 632317"/>
              <a:gd name="connsiteX7" fmla="*/ 369940 w 1760800"/>
              <a:gd name="connsiteY7" fmla="*/ 33188 h 632317"/>
              <a:gd name="connsiteX8" fmla="*/ 1667161 w 1760800"/>
              <a:gd name="connsiteY8" fmla="*/ 331215 h 632317"/>
              <a:gd name="connsiteX0" fmla="*/ 2009701 w 2009701"/>
              <a:gd name="connsiteY0" fmla="*/ 393002 h 632317"/>
              <a:gd name="connsiteX1" fmla="*/ 1760800 w 2009701"/>
              <a:gd name="connsiteY1" fmla="*/ 632317 h 632317"/>
              <a:gd name="connsiteX2" fmla="*/ 1745320 w 2009701"/>
              <a:gd name="connsiteY2" fmla="*/ 630987 h 632317"/>
              <a:gd name="connsiteX3" fmla="*/ 675986 w 2009701"/>
              <a:gd name="connsiteY3" fmla="*/ 473817 h 632317"/>
              <a:gd name="connsiteX4" fmla="*/ 19731 w 2009701"/>
              <a:gd name="connsiteY4" fmla="*/ 379683 h 632317"/>
              <a:gd name="connsiteX5" fmla="*/ 31105 w 2009701"/>
              <a:gd name="connsiteY5" fmla="*/ 323314 h 632317"/>
              <a:gd name="connsiteX6" fmla="*/ 214010 w 2009701"/>
              <a:gd name="connsiteY6" fmla="*/ 0 h 632317"/>
              <a:gd name="connsiteX7" fmla="*/ 369940 w 2009701"/>
              <a:gd name="connsiteY7" fmla="*/ 33188 h 632317"/>
              <a:gd name="connsiteX8" fmla="*/ 1667161 w 2009701"/>
              <a:gd name="connsiteY8" fmla="*/ 331215 h 632317"/>
              <a:gd name="connsiteX9" fmla="*/ 2009701 w 2009701"/>
              <a:gd name="connsiteY9" fmla="*/ 393002 h 632317"/>
              <a:gd name="connsiteX0" fmla="*/ 2006550 w 2006550"/>
              <a:gd name="connsiteY0" fmla="*/ 393002 h 632317"/>
              <a:gd name="connsiteX1" fmla="*/ 1757649 w 2006550"/>
              <a:gd name="connsiteY1" fmla="*/ 632317 h 632317"/>
              <a:gd name="connsiteX2" fmla="*/ 1742169 w 2006550"/>
              <a:gd name="connsiteY2" fmla="*/ 630987 h 632317"/>
              <a:gd name="connsiteX3" fmla="*/ 672835 w 2006550"/>
              <a:gd name="connsiteY3" fmla="*/ 473817 h 632317"/>
              <a:gd name="connsiteX4" fmla="*/ 16580 w 2006550"/>
              <a:gd name="connsiteY4" fmla="*/ 379683 h 632317"/>
              <a:gd name="connsiteX5" fmla="*/ 210859 w 2006550"/>
              <a:gd name="connsiteY5" fmla="*/ 0 h 632317"/>
              <a:gd name="connsiteX6" fmla="*/ 366789 w 2006550"/>
              <a:gd name="connsiteY6" fmla="*/ 33188 h 632317"/>
              <a:gd name="connsiteX7" fmla="*/ 1664010 w 2006550"/>
              <a:gd name="connsiteY7" fmla="*/ 331215 h 632317"/>
              <a:gd name="connsiteX8" fmla="*/ 2006550 w 2006550"/>
              <a:gd name="connsiteY8" fmla="*/ 393002 h 632317"/>
              <a:gd name="connsiteX0" fmla="*/ 2050772 w 2050772"/>
              <a:gd name="connsiteY0" fmla="*/ 393002 h 632317"/>
              <a:gd name="connsiteX1" fmla="*/ 1801871 w 2050772"/>
              <a:gd name="connsiteY1" fmla="*/ 632317 h 632317"/>
              <a:gd name="connsiteX2" fmla="*/ 1786391 w 2050772"/>
              <a:gd name="connsiteY2" fmla="*/ 630987 h 632317"/>
              <a:gd name="connsiteX3" fmla="*/ 717057 w 2050772"/>
              <a:gd name="connsiteY3" fmla="*/ 473817 h 632317"/>
              <a:gd name="connsiteX4" fmla="*/ 14152 w 2050772"/>
              <a:gd name="connsiteY4" fmla="*/ 365820 h 632317"/>
              <a:gd name="connsiteX5" fmla="*/ 255081 w 2050772"/>
              <a:gd name="connsiteY5" fmla="*/ 0 h 632317"/>
              <a:gd name="connsiteX6" fmla="*/ 411011 w 2050772"/>
              <a:gd name="connsiteY6" fmla="*/ 33188 h 632317"/>
              <a:gd name="connsiteX7" fmla="*/ 1708232 w 2050772"/>
              <a:gd name="connsiteY7" fmla="*/ 331215 h 632317"/>
              <a:gd name="connsiteX8" fmla="*/ 2050772 w 2050772"/>
              <a:gd name="connsiteY8" fmla="*/ 393002 h 632317"/>
              <a:gd name="connsiteX0" fmla="*/ 2036620 w 2036620"/>
              <a:gd name="connsiteY0" fmla="*/ 393002 h 632317"/>
              <a:gd name="connsiteX1" fmla="*/ 1787719 w 2036620"/>
              <a:gd name="connsiteY1" fmla="*/ 632317 h 632317"/>
              <a:gd name="connsiteX2" fmla="*/ 1772239 w 2036620"/>
              <a:gd name="connsiteY2" fmla="*/ 630987 h 632317"/>
              <a:gd name="connsiteX3" fmla="*/ 702905 w 2036620"/>
              <a:gd name="connsiteY3" fmla="*/ 473817 h 632317"/>
              <a:gd name="connsiteX4" fmla="*/ 0 w 2036620"/>
              <a:gd name="connsiteY4" fmla="*/ 365820 h 632317"/>
              <a:gd name="connsiteX5" fmla="*/ 240929 w 2036620"/>
              <a:gd name="connsiteY5" fmla="*/ 0 h 632317"/>
              <a:gd name="connsiteX6" fmla="*/ 396859 w 2036620"/>
              <a:gd name="connsiteY6" fmla="*/ 33188 h 632317"/>
              <a:gd name="connsiteX7" fmla="*/ 1694080 w 2036620"/>
              <a:gd name="connsiteY7" fmla="*/ 331215 h 632317"/>
              <a:gd name="connsiteX8" fmla="*/ 2036620 w 2036620"/>
              <a:gd name="connsiteY8" fmla="*/ 393002 h 632317"/>
              <a:gd name="connsiteX0" fmla="*/ 2013413 w 2013413"/>
              <a:gd name="connsiteY0" fmla="*/ 404881 h 632317"/>
              <a:gd name="connsiteX1" fmla="*/ 1787719 w 2013413"/>
              <a:gd name="connsiteY1" fmla="*/ 632317 h 632317"/>
              <a:gd name="connsiteX2" fmla="*/ 1772239 w 2013413"/>
              <a:gd name="connsiteY2" fmla="*/ 630987 h 632317"/>
              <a:gd name="connsiteX3" fmla="*/ 702905 w 2013413"/>
              <a:gd name="connsiteY3" fmla="*/ 473817 h 632317"/>
              <a:gd name="connsiteX4" fmla="*/ 0 w 2013413"/>
              <a:gd name="connsiteY4" fmla="*/ 365820 h 632317"/>
              <a:gd name="connsiteX5" fmla="*/ 240929 w 2013413"/>
              <a:gd name="connsiteY5" fmla="*/ 0 h 632317"/>
              <a:gd name="connsiteX6" fmla="*/ 396859 w 2013413"/>
              <a:gd name="connsiteY6" fmla="*/ 33188 h 632317"/>
              <a:gd name="connsiteX7" fmla="*/ 1694080 w 2013413"/>
              <a:gd name="connsiteY7" fmla="*/ 331215 h 632317"/>
              <a:gd name="connsiteX8" fmla="*/ 2013413 w 2013413"/>
              <a:gd name="connsiteY8" fmla="*/ 404881 h 632317"/>
              <a:gd name="connsiteX0" fmla="*/ 2013413 w 2013413"/>
              <a:gd name="connsiteY0" fmla="*/ 404881 h 632317"/>
              <a:gd name="connsiteX1" fmla="*/ 1787719 w 2013413"/>
              <a:gd name="connsiteY1" fmla="*/ 632317 h 632317"/>
              <a:gd name="connsiteX2" fmla="*/ 702905 w 2013413"/>
              <a:gd name="connsiteY2" fmla="*/ 473817 h 632317"/>
              <a:gd name="connsiteX3" fmla="*/ 0 w 2013413"/>
              <a:gd name="connsiteY3" fmla="*/ 365820 h 632317"/>
              <a:gd name="connsiteX4" fmla="*/ 240929 w 2013413"/>
              <a:gd name="connsiteY4" fmla="*/ 0 h 632317"/>
              <a:gd name="connsiteX5" fmla="*/ 396859 w 2013413"/>
              <a:gd name="connsiteY5" fmla="*/ 33188 h 632317"/>
              <a:gd name="connsiteX6" fmla="*/ 1694080 w 2013413"/>
              <a:gd name="connsiteY6" fmla="*/ 331215 h 632317"/>
              <a:gd name="connsiteX7" fmla="*/ 2013413 w 2013413"/>
              <a:gd name="connsiteY7" fmla="*/ 404881 h 632317"/>
              <a:gd name="connsiteX0" fmla="*/ 2013413 w 2013413"/>
              <a:gd name="connsiteY0" fmla="*/ 404881 h 630063"/>
              <a:gd name="connsiteX1" fmla="*/ 1879717 w 2013413"/>
              <a:gd name="connsiteY1" fmla="*/ 630063 h 630063"/>
              <a:gd name="connsiteX2" fmla="*/ 702905 w 2013413"/>
              <a:gd name="connsiteY2" fmla="*/ 473817 h 630063"/>
              <a:gd name="connsiteX3" fmla="*/ 0 w 2013413"/>
              <a:gd name="connsiteY3" fmla="*/ 365820 h 630063"/>
              <a:gd name="connsiteX4" fmla="*/ 240929 w 2013413"/>
              <a:gd name="connsiteY4" fmla="*/ 0 h 630063"/>
              <a:gd name="connsiteX5" fmla="*/ 396859 w 2013413"/>
              <a:gd name="connsiteY5" fmla="*/ 33188 h 630063"/>
              <a:gd name="connsiteX6" fmla="*/ 1694080 w 2013413"/>
              <a:gd name="connsiteY6" fmla="*/ 331215 h 630063"/>
              <a:gd name="connsiteX7" fmla="*/ 2013413 w 2013413"/>
              <a:gd name="connsiteY7" fmla="*/ 404881 h 630063"/>
              <a:gd name="connsiteX0" fmla="*/ 2013413 w 2019556"/>
              <a:gd name="connsiteY0" fmla="*/ 404881 h 652841"/>
              <a:gd name="connsiteX1" fmla="*/ 2019556 w 2019556"/>
              <a:gd name="connsiteY1" fmla="*/ 652841 h 652841"/>
              <a:gd name="connsiteX2" fmla="*/ 702905 w 2019556"/>
              <a:gd name="connsiteY2" fmla="*/ 473817 h 652841"/>
              <a:gd name="connsiteX3" fmla="*/ 0 w 2019556"/>
              <a:gd name="connsiteY3" fmla="*/ 365820 h 652841"/>
              <a:gd name="connsiteX4" fmla="*/ 240929 w 2019556"/>
              <a:gd name="connsiteY4" fmla="*/ 0 h 652841"/>
              <a:gd name="connsiteX5" fmla="*/ 396859 w 2019556"/>
              <a:gd name="connsiteY5" fmla="*/ 33188 h 652841"/>
              <a:gd name="connsiteX6" fmla="*/ 1694080 w 2019556"/>
              <a:gd name="connsiteY6" fmla="*/ 331215 h 652841"/>
              <a:gd name="connsiteX7" fmla="*/ 2013413 w 2019556"/>
              <a:gd name="connsiteY7" fmla="*/ 404881 h 652841"/>
              <a:gd name="connsiteX0" fmla="*/ 2090243 w 2090243"/>
              <a:gd name="connsiteY0" fmla="*/ 419300 h 652841"/>
              <a:gd name="connsiteX1" fmla="*/ 2019556 w 2090243"/>
              <a:gd name="connsiteY1" fmla="*/ 652841 h 652841"/>
              <a:gd name="connsiteX2" fmla="*/ 702905 w 2090243"/>
              <a:gd name="connsiteY2" fmla="*/ 473817 h 652841"/>
              <a:gd name="connsiteX3" fmla="*/ 0 w 2090243"/>
              <a:gd name="connsiteY3" fmla="*/ 365820 h 652841"/>
              <a:gd name="connsiteX4" fmla="*/ 240929 w 2090243"/>
              <a:gd name="connsiteY4" fmla="*/ 0 h 652841"/>
              <a:gd name="connsiteX5" fmla="*/ 396859 w 2090243"/>
              <a:gd name="connsiteY5" fmla="*/ 33188 h 652841"/>
              <a:gd name="connsiteX6" fmla="*/ 1694080 w 2090243"/>
              <a:gd name="connsiteY6" fmla="*/ 331215 h 652841"/>
              <a:gd name="connsiteX7" fmla="*/ 2090243 w 2090243"/>
              <a:gd name="connsiteY7" fmla="*/ 419300 h 652841"/>
              <a:gd name="connsiteX0" fmla="*/ 2011731 w 2011731"/>
              <a:gd name="connsiteY0" fmla="*/ 419300 h 652841"/>
              <a:gd name="connsiteX1" fmla="*/ 1941044 w 2011731"/>
              <a:gd name="connsiteY1" fmla="*/ 652841 h 652841"/>
              <a:gd name="connsiteX2" fmla="*/ 624393 w 2011731"/>
              <a:gd name="connsiteY2" fmla="*/ 473817 h 652841"/>
              <a:gd name="connsiteX3" fmla="*/ -1 w 2011731"/>
              <a:gd name="connsiteY3" fmla="*/ 351509 h 652841"/>
              <a:gd name="connsiteX4" fmla="*/ 162417 w 2011731"/>
              <a:gd name="connsiteY4" fmla="*/ 0 h 652841"/>
              <a:gd name="connsiteX5" fmla="*/ 318347 w 2011731"/>
              <a:gd name="connsiteY5" fmla="*/ 33188 h 652841"/>
              <a:gd name="connsiteX6" fmla="*/ 1615568 w 2011731"/>
              <a:gd name="connsiteY6" fmla="*/ 331215 h 652841"/>
              <a:gd name="connsiteX7" fmla="*/ 2011731 w 2011731"/>
              <a:gd name="connsiteY7" fmla="*/ 419300 h 6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731" h="652841">
                <a:moveTo>
                  <a:pt x="2011731" y="419300"/>
                </a:moveTo>
                <a:lnTo>
                  <a:pt x="1941044" y="652841"/>
                </a:lnTo>
                <a:lnTo>
                  <a:pt x="624393" y="473817"/>
                </a:lnTo>
                <a:cubicBezTo>
                  <a:pt x="353512" y="433786"/>
                  <a:pt x="152103" y="386662"/>
                  <a:pt x="-1" y="351509"/>
                </a:cubicBezTo>
                <a:cubicBezTo>
                  <a:pt x="36149" y="256743"/>
                  <a:pt x="104049" y="57749"/>
                  <a:pt x="162417" y="0"/>
                </a:cubicBezTo>
                <a:lnTo>
                  <a:pt x="318347" y="33188"/>
                </a:lnTo>
                <a:lnTo>
                  <a:pt x="1615568" y="331215"/>
                </a:lnTo>
                <a:cubicBezTo>
                  <a:pt x="1615876" y="331291"/>
                  <a:pt x="2011423" y="419224"/>
                  <a:pt x="2011731" y="41930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372CE9E-87CF-DF4D-A4D7-8FCC0A05F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903287">
            <a:off x="8248401" y="250893"/>
            <a:ext cx="1495243" cy="774370"/>
          </a:xfrm>
          <a:custGeom>
            <a:avLst/>
            <a:gdLst>
              <a:gd name="connsiteX0" fmla="*/ 159359 w 1495243"/>
              <a:gd name="connsiteY0" fmla="*/ 774370 h 774370"/>
              <a:gd name="connsiteX1" fmla="*/ 0 w 1495243"/>
              <a:gd name="connsiteY1" fmla="*/ 676286 h 774370"/>
              <a:gd name="connsiteX2" fmla="*/ 1476 w 1495243"/>
              <a:gd name="connsiteY2" fmla="*/ 656963 h 774370"/>
              <a:gd name="connsiteX3" fmla="*/ 20157 w 1495243"/>
              <a:gd name="connsiteY3" fmla="*/ 506856 h 774370"/>
              <a:gd name="connsiteX4" fmla="*/ 269975 w 1495243"/>
              <a:gd name="connsiteY4" fmla="*/ 132549 h 774370"/>
              <a:gd name="connsiteX5" fmla="*/ 867181 w 1495243"/>
              <a:gd name="connsiteY5" fmla="*/ 6136 h 774370"/>
              <a:gd name="connsiteX6" fmla="*/ 1186053 w 1495243"/>
              <a:gd name="connsiteY6" fmla="*/ 133772 h 774370"/>
              <a:gd name="connsiteX7" fmla="*/ 1414164 w 1495243"/>
              <a:gd name="connsiteY7" fmla="*/ 365520 h 774370"/>
              <a:gd name="connsiteX8" fmla="*/ 1495243 w 1495243"/>
              <a:gd name="connsiteY8" fmla="*/ 713236 h 774370"/>
              <a:gd name="connsiteX9" fmla="*/ 1339630 w 1495243"/>
              <a:gd name="connsiteY9" fmla="*/ 716880 h 774370"/>
              <a:gd name="connsiteX10" fmla="*/ 1131108 w 1495243"/>
              <a:gd name="connsiteY10" fmla="*/ 739818 h 774370"/>
              <a:gd name="connsiteX11" fmla="*/ 1071072 w 1495243"/>
              <a:gd name="connsiteY11" fmla="*/ 468708 h 774370"/>
              <a:gd name="connsiteX12" fmla="*/ 819856 w 1495243"/>
              <a:gd name="connsiteY12" fmla="*/ 318797 h 774370"/>
              <a:gd name="connsiteX13" fmla="*/ 584723 w 1495243"/>
              <a:gd name="connsiteY13" fmla="*/ 343734 h 774370"/>
              <a:gd name="connsiteX14" fmla="*/ 386936 w 1495243"/>
              <a:gd name="connsiteY14" fmla="*/ 487989 h 774370"/>
              <a:gd name="connsiteX15" fmla="*/ 339733 w 1495243"/>
              <a:gd name="connsiteY15" fmla="*/ 760703 h 774370"/>
              <a:gd name="connsiteX16" fmla="*/ 245953 w 1495243"/>
              <a:gd name="connsiteY16" fmla="*/ 767906 h 7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5243" h="774370">
                <a:moveTo>
                  <a:pt x="159359" y="774370"/>
                </a:moveTo>
                <a:lnTo>
                  <a:pt x="0" y="676286"/>
                </a:lnTo>
                <a:lnTo>
                  <a:pt x="1476" y="656963"/>
                </a:lnTo>
                <a:cubicBezTo>
                  <a:pt x="5391" y="613793"/>
                  <a:pt x="11147" y="565108"/>
                  <a:pt x="20157" y="506856"/>
                </a:cubicBezTo>
                <a:cubicBezTo>
                  <a:pt x="37436" y="429940"/>
                  <a:pt x="135487" y="217028"/>
                  <a:pt x="269975" y="132549"/>
                </a:cubicBezTo>
                <a:cubicBezTo>
                  <a:pt x="439169" y="35686"/>
                  <a:pt x="629374" y="-19127"/>
                  <a:pt x="867181" y="6136"/>
                </a:cubicBezTo>
                <a:cubicBezTo>
                  <a:pt x="994622" y="7976"/>
                  <a:pt x="1094889" y="73875"/>
                  <a:pt x="1186053" y="133772"/>
                </a:cubicBezTo>
                <a:cubicBezTo>
                  <a:pt x="1277217" y="193669"/>
                  <a:pt x="1362633" y="268943"/>
                  <a:pt x="1414164" y="365520"/>
                </a:cubicBezTo>
                <a:cubicBezTo>
                  <a:pt x="1465696" y="462098"/>
                  <a:pt x="1478709" y="594855"/>
                  <a:pt x="1495243" y="713236"/>
                </a:cubicBezTo>
                <a:cubicBezTo>
                  <a:pt x="1433360" y="710831"/>
                  <a:pt x="1405773" y="722672"/>
                  <a:pt x="1339630" y="716880"/>
                </a:cubicBezTo>
                <a:cubicBezTo>
                  <a:pt x="1272497" y="721429"/>
                  <a:pt x="1161920" y="739954"/>
                  <a:pt x="1131108" y="739818"/>
                </a:cubicBezTo>
                <a:cubicBezTo>
                  <a:pt x="1120385" y="693635"/>
                  <a:pt x="1122946" y="538878"/>
                  <a:pt x="1071072" y="468708"/>
                </a:cubicBezTo>
                <a:cubicBezTo>
                  <a:pt x="1019196" y="398538"/>
                  <a:pt x="900913" y="339626"/>
                  <a:pt x="819856" y="318797"/>
                </a:cubicBezTo>
                <a:cubicBezTo>
                  <a:pt x="738798" y="297968"/>
                  <a:pt x="656877" y="315535"/>
                  <a:pt x="584723" y="343734"/>
                </a:cubicBezTo>
                <a:cubicBezTo>
                  <a:pt x="512569" y="371932"/>
                  <a:pt x="427767" y="418495"/>
                  <a:pt x="386936" y="487989"/>
                </a:cubicBezTo>
                <a:cubicBezTo>
                  <a:pt x="346105" y="557484"/>
                  <a:pt x="339001" y="668573"/>
                  <a:pt x="339733" y="760703"/>
                </a:cubicBezTo>
                <a:cubicBezTo>
                  <a:pt x="312952" y="762467"/>
                  <a:pt x="280369" y="765134"/>
                  <a:pt x="245953" y="767906"/>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2201A9CC-74F7-782D-8F13-914701DCA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0164791" y="701545"/>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hlinkClick r:id="rId3"/>
            <a:extLst>
              <a:ext uri="{FF2B5EF4-FFF2-40B4-BE49-F238E27FC236}">
                <a16:creationId xmlns:a16="http://schemas.microsoft.com/office/drawing/2014/main" id="{BBCBE76C-1FD6-2D2A-AC3C-95AA3D31AF01}"/>
              </a:ext>
            </a:extLst>
          </p:cNvPr>
          <p:cNvPicPr>
            <a:picLocks/>
          </p:cNvPicPr>
          <p:nvPr/>
        </p:nvPicPr>
        <p:blipFill rotWithShape="1">
          <a:blip r:embed="rId4">
            <a:extLst>
              <a:ext uri="{28A0092B-C50C-407E-A947-70E740481C1C}">
                <a14:useLocalDpi xmlns:a14="http://schemas.microsoft.com/office/drawing/2010/main" val="0"/>
              </a:ext>
            </a:extLst>
          </a:blip>
          <a:srcRect b="966"/>
          <a:stretch/>
        </p:blipFill>
        <p:spPr>
          <a:xfrm>
            <a:off x="1686148" y="1496658"/>
            <a:ext cx="4329500" cy="3222957"/>
          </a:xfrm>
          <a:prstGeom prst="rect">
            <a:avLst/>
          </a:prstGeom>
          <a:solidFill>
            <a:scrgbClr r="0" g="0" b="0">
              <a:alpha val="0"/>
            </a:scrgbClr>
          </a:solidFill>
        </p:spPr>
      </p:pic>
      <p:pic>
        <p:nvPicPr>
          <p:cNvPr id="5" name="Picture 4"/>
          <p:cNvPicPr>
            <a:picLocks/>
          </p:cNvPicPr>
          <p:nvPr/>
        </p:nvPicPr>
        <p:blipFill rotWithShape="1">
          <a:blip r:embed="rId5">
            <a:extLst>
              <a:ext uri="{28A0092B-C50C-407E-A947-70E740481C1C}">
                <a14:useLocalDpi xmlns:a14="http://schemas.microsoft.com/office/drawing/2010/main" val="0"/>
              </a:ext>
            </a:extLst>
          </a:blip>
          <a:srcRect t="4790" r="3" b="23988"/>
          <a:stretch/>
        </p:blipFill>
        <p:spPr>
          <a:xfrm>
            <a:off x="6169898" y="1496657"/>
            <a:ext cx="4310773" cy="3222957"/>
          </a:xfrm>
          <a:prstGeom prst="rect">
            <a:avLst/>
          </a:prstGeom>
          <a:solidFill>
            <a:scrgbClr r="0" g="0" b="0">
              <a:alpha val="0"/>
            </a:scrgbClr>
          </a:solidFill>
        </p:spPr>
      </p:pic>
      <p:sp>
        <p:nvSpPr>
          <p:cNvPr id="21" name="Freeform: Shape 20">
            <a:extLst>
              <a:ext uri="{FF2B5EF4-FFF2-40B4-BE49-F238E27FC236}">
                <a16:creationId xmlns:a16="http://schemas.microsoft.com/office/drawing/2014/main" id="{CD7D4FBD-7C10-DD31-1515-489DCE63E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847996">
            <a:off x="11236245" y="521011"/>
            <a:ext cx="1256111" cy="776001"/>
          </a:xfrm>
          <a:custGeom>
            <a:avLst/>
            <a:gdLst>
              <a:gd name="connsiteX0" fmla="*/ 851740 w 1256111"/>
              <a:gd name="connsiteY0" fmla="*/ 633093 h 776001"/>
              <a:gd name="connsiteX1" fmla="*/ 762503 w 1256111"/>
              <a:gd name="connsiteY1" fmla="*/ 685499 h 776001"/>
              <a:gd name="connsiteX2" fmla="*/ 574801 w 1256111"/>
              <a:gd name="connsiteY2" fmla="*/ 759077 h 776001"/>
              <a:gd name="connsiteX3" fmla="*/ 495180 w 1256111"/>
              <a:gd name="connsiteY3" fmla="*/ 776001 h 776001"/>
              <a:gd name="connsiteX4" fmla="*/ 0 w 1256111"/>
              <a:gd name="connsiteY4" fmla="*/ 45537 h 776001"/>
              <a:gd name="connsiteX5" fmla="*/ 160282 w 1256111"/>
              <a:gd name="connsiteY5" fmla="*/ 35373 h 776001"/>
              <a:gd name="connsiteX6" fmla="*/ 1256111 w 1256111"/>
              <a:gd name="connsiteY6" fmla="*/ 12033 h 776001"/>
              <a:gd name="connsiteX7" fmla="*/ 1092077 w 1256111"/>
              <a:gd name="connsiteY7" fmla="*/ 410912 h 776001"/>
              <a:gd name="connsiteX8" fmla="*/ 851740 w 1256111"/>
              <a:gd name="connsiteY8" fmla="*/ 633093 h 7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11" h="776001">
                <a:moveTo>
                  <a:pt x="851740" y="633093"/>
                </a:moveTo>
                <a:cubicBezTo>
                  <a:pt x="821750" y="652356"/>
                  <a:pt x="791670" y="669821"/>
                  <a:pt x="762503" y="685499"/>
                </a:cubicBezTo>
                <a:cubicBezTo>
                  <a:pt x="704170" y="716854"/>
                  <a:pt x="639071" y="741755"/>
                  <a:pt x="574801" y="759077"/>
                </a:cubicBezTo>
                <a:lnTo>
                  <a:pt x="495180" y="776001"/>
                </a:lnTo>
                <a:lnTo>
                  <a:pt x="0" y="45537"/>
                </a:lnTo>
                <a:lnTo>
                  <a:pt x="160282" y="35373"/>
                </a:lnTo>
                <a:cubicBezTo>
                  <a:pt x="658082" y="5821"/>
                  <a:pt x="1194006" y="-13868"/>
                  <a:pt x="1256111" y="12033"/>
                </a:cubicBezTo>
                <a:cubicBezTo>
                  <a:pt x="1255162" y="77097"/>
                  <a:pt x="1144124" y="298085"/>
                  <a:pt x="1092077" y="410912"/>
                </a:cubicBezTo>
                <a:cubicBezTo>
                  <a:pt x="1030860" y="501339"/>
                  <a:pt x="941708" y="575305"/>
                  <a:pt x="851740" y="633093"/>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79B34A8-CAEE-2568-E833-FAB5D1490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15785">
            <a:off x="884891" y="1812053"/>
            <a:ext cx="310415" cy="307576"/>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11"/>
              <a:gd name="connsiteY0" fmla="*/ 326 h 4964273"/>
              <a:gd name="connsiteX1" fmla="*/ 3964140 w 4468511"/>
              <a:gd name="connsiteY1" fmla="*/ 591130 h 4964273"/>
              <a:gd name="connsiteX2" fmla="*/ 4451030 w 4468511"/>
              <a:gd name="connsiteY2" fmla="*/ 3809413 h 4964273"/>
              <a:gd name="connsiteX3" fmla="*/ 3419865 w 4468511"/>
              <a:gd name="connsiteY3" fmla="*/ 4845181 h 4964273"/>
              <a:gd name="connsiteX4" fmla="*/ 1074535 w 4468511"/>
              <a:gd name="connsiteY4" fmla="*/ 4657562 h 4964273"/>
              <a:gd name="connsiteX5" fmla="*/ 33359 w 4468511"/>
              <a:gd name="connsiteY5" fmla="*/ 2995991 h 4964273"/>
              <a:gd name="connsiteX6" fmla="*/ 592137 w 4468511"/>
              <a:gd name="connsiteY6" fmla="*/ 806182 h 4964273"/>
              <a:gd name="connsiteX7" fmla="*/ 2649000 w 4468511"/>
              <a:gd name="connsiteY7"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511" h="4964273">
                <a:moveTo>
                  <a:pt x="2649000" y="326"/>
                </a:moveTo>
                <a:cubicBezTo>
                  <a:pt x="3190766" y="-12684"/>
                  <a:pt x="3631137" y="366356"/>
                  <a:pt x="3964140" y="591130"/>
                </a:cubicBezTo>
                <a:cubicBezTo>
                  <a:pt x="4264478" y="1225978"/>
                  <a:pt x="4541743" y="3100405"/>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6A912667-C586-FA4C-35DD-C07930637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466602" flipH="1">
            <a:off x="-208493" y="785068"/>
            <a:ext cx="1451773" cy="899334"/>
          </a:xfrm>
          <a:custGeom>
            <a:avLst/>
            <a:gdLst>
              <a:gd name="connsiteX0" fmla="*/ 1449967 w 1451773"/>
              <a:gd name="connsiteY0" fmla="*/ 890574 h 899334"/>
              <a:gd name="connsiteX1" fmla="*/ 1410114 w 1451773"/>
              <a:gd name="connsiteY1" fmla="*/ 392061 h 899334"/>
              <a:gd name="connsiteX2" fmla="*/ 1164375 w 1451773"/>
              <a:gd name="connsiteY2" fmla="*/ 87162 h 899334"/>
              <a:gd name="connsiteX3" fmla="*/ 763713 w 1451773"/>
              <a:gd name="connsiteY3" fmla="*/ 388 h 899334"/>
              <a:gd name="connsiteX4" fmla="*/ 171342 w 1451773"/>
              <a:gd name="connsiteY4" fmla="*/ 165411 h 899334"/>
              <a:gd name="connsiteX5" fmla="*/ 34166 w 1451773"/>
              <a:gd name="connsiteY5" fmla="*/ 426229 h 899334"/>
              <a:gd name="connsiteX6" fmla="*/ 0 w 1451773"/>
              <a:gd name="connsiteY6" fmla="*/ 579217 h 899334"/>
              <a:gd name="connsiteX7" fmla="*/ 291968 w 1451773"/>
              <a:gd name="connsiteY7" fmla="*/ 779456 h 899334"/>
              <a:gd name="connsiteX8" fmla="*/ 296450 w 1451773"/>
              <a:gd name="connsiteY8" fmla="*/ 737924 h 899334"/>
              <a:gd name="connsiteX9" fmla="*/ 423487 w 1451773"/>
              <a:gd name="connsiteY9" fmla="*/ 388226 h 899334"/>
              <a:gd name="connsiteX10" fmla="*/ 872278 w 1451773"/>
              <a:gd name="connsiteY10" fmla="*/ 319292 h 899334"/>
              <a:gd name="connsiteX11" fmla="*/ 1071107 w 1451773"/>
              <a:gd name="connsiteY11" fmla="*/ 534328 h 899334"/>
              <a:gd name="connsiteX12" fmla="*/ 1105569 w 1451773"/>
              <a:gd name="connsiteY12" fmla="*/ 899334 h 899334"/>
              <a:gd name="connsiteX13" fmla="*/ 1221935 w 1451773"/>
              <a:gd name="connsiteY13" fmla="*/ 894347 h 899334"/>
              <a:gd name="connsiteX14" fmla="*/ 1449967 w 1451773"/>
              <a:gd name="connsiteY14" fmla="*/ 890574 h 89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1773" h="899334">
                <a:moveTo>
                  <a:pt x="1449967" y="890574"/>
                </a:moveTo>
                <a:cubicBezTo>
                  <a:pt x="1458248" y="704402"/>
                  <a:pt x="1436869" y="521420"/>
                  <a:pt x="1410114" y="392061"/>
                </a:cubicBezTo>
                <a:cubicBezTo>
                  <a:pt x="1383360" y="262702"/>
                  <a:pt x="1272109" y="152442"/>
                  <a:pt x="1164375" y="87162"/>
                </a:cubicBezTo>
                <a:cubicBezTo>
                  <a:pt x="1056642" y="21883"/>
                  <a:pt x="890418" y="3249"/>
                  <a:pt x="763713" y="388"/>
                </a:cubicBezTo>
                <a:cubicBezTo>
                  <a:pt x="402263" y="-4545"/>
                  <a:pt x="320308" y="36794"/>
                  <a:pt x="171342" y="165411"/>
                </a:cubicBezTo>
                <a:cubicBezTo>
                  <a:pt x="104487" y="231083"/>
                  <a:pt x="62858" y="324573"/>
                  <a:pt x="34166" y="426229"/>
                </a:cubicBezTo>
                <a:lnTo>
                  <a:pt x="0" y="579217"/>
                </a:lnTo>
                <a:lnTo>
                  <a:pt x="291968" y="779456"/>
                </a:lnTo>
                <a:lnTo>
                  <a:pt x="296450" y="737924"/>
                </a:lnTo>
                <a:cubicBezTo>
                  <a:pt x="318372" y="581118"/>
                  <a:pt x="327516" y="457998"/>
                  <a:pt x="423487" y="388226"/>
                </a:cubicBezTo>
                <a:cubicBezTo>
                  <a:pt x="519458" y="318453"/>
                  <a:pt x="764341" y="294942"/>
                  <a:pt x="872278" y="319292"/>
                </a:cubicBezTo>
                <a:cubicBezTo>
                  <a:pt x="980214" y="343643"/>
                  <a:pt x="1032225" y="437655"/>
                  <a:pt x="1071107" y="534328"/>
                </a:cubicBezTo>
                <a:cubicBezTo>
                  <a:pt x="1109988" y="631001"/>
                  <a:pt x="1077385" y="832672"/>
                  <a:pt x="1105569" y="899334"/>
                </a:cubicBezTo>
                <a:lnTo>
                  <a:pt x="1221935" y="894347"/>
                </a:lnTo>
                <a:cubicBezTo>
                  <a:pt x="1274854" y="886581"/>
                  <a:pt x="1431703" y="909513"/>
                  <a:pt x="1449967" y="890574"/>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7" name="Group 26">
            <a:extLst>
              <a:ext uri="{FF2B5EF4-FFF2-40B4-BE49-F238E27FC236}">
                <a16:creationId xmlns:a16="http://schemas.microsoft.com/office/drawing/2014/main" id="{17F0E552-438D-0931-DC02-D652F8799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37965" y="-169213"/>
            <a:ext cx="1644721" cy="956869"/>
            <a:chOff x="2237965" y="-169213"/>
            <a:chExt cx="1644721" cy="956869"/>
          </a:xfrm>
        </p:grpSpPr>
        <p:sp>
          <p:nvSpPr>
            <p:cNvPr id="28" name="Freeform: Shape 27">
              <a:extLst>
                <a:ext uri="{FF2B5EF4-FFF2-40B4-BE49-F238E27FC236}">
                  <a16:creationId xmlns:a16="http://schemas.microsoft.com/office/drawing/2014/main" id="{8D2B472B-43A3-A432-506F-6FCEABAF2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828003">
              <a:off x="2237965" y="-169213"/>
              <a:ext cx="1644721" cy="956869"/>
            </a:xfrm>
            <a:custGeom>
              <a:avLst/>
              <a:gdLst>
                <a:gd name="connsiteX0" fmla="*/ 694062 w 1699910"/>
                <a:gd name="connsiteY0" fmla="*/ 795585 h 988977"/>
                <a:gd name="connsiteX1" fmla="*/ 0 w 1699910"/>
                <a:gd name="connsiteY1" fmla="*/ 347150 h 988977"/>
                <a:gd name="connsiteX2" fmla="*/ 9303 w 1699910"/>
                <a:gd name="connsiteY2" fmla="*/ 335795 h 988977"/>
                <a:gd name="connsiteX3" fmla="*/ 286606 w 1699910"/>
                <a:gd name="connsiteY3" fmla="*/ 104937 h 988977"/>
                <a:gd name="connsiteX4" fmla="*/ 1038313 w 1699910"/>
                <a:gd name="connsiteY4" fmla="*/ 28957 h 988977"/>
                <a:gd name="connsiteX5" fmla="*/ 1546733 w 1699910"/>
                <a:gd name="connsiteY5" fmla="*/ 495235 h 988977"/>
                <a:gd name="connsiteX6" fmla="*/ 1694296 w 1699910"/>
                <a:gd name="connsiteY6" fmla="*/ 955596 h 988977"/>
                <a:gd name="connsiteX7" fmla="*/ 1651922 w 1699910"/>
                <a:gd name="connsiteY7" fmla="*/ 988379 h 988977"/>
                <a:gd name="connsiteX8" fmla="*/ 1259085 w 1699910"/>
                <a:gd name="connsiteY8" fmla="*/ 910431 h 98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910" h="988977">
                  <a:moveTo>
                    <a:pt x="694062" y="795585"/>
                  </a:moveTo>
                  <a:lnTo>
                    <a:pt x="0" y="347150"/>
                  </a:lnTo>
                  <a:lnTo>
                    <a:pt x="9303" y="335795"/>
                  </a:lnTo>
                  <a:cubicBezTo>
                    <a:pt x="88948" y="243140"/>
                    <a:pt x="186900" y="149003"/>
                    <a:pt x="286606" y="104937"/>
                  </a:cubicBezTo>
                  <a:cubicBezTo>
                    <a:pt x="486017" y="16804"/>
                    <a:pt x="828292" y="-36092"/>
                    <a:pt x="1038313" y="28957"/>
                  </a:cubicBezTo>
                  <a:cubicBezTo>
                    <a:pt x="1248334" y="94006"/>
                    <a:pt x="1437403" y="340796"/>
                    <a:pt x="1546733" y="495235"/>
                  </a:cubicBezTo>
                  <a:cubicBezTo>
                    <a:pt x="1656063" y="649675"/>
                    <a:pt x="1684569" y="921343"/>
                    <a:pt x="1694296" y="955596"/>
                  </a:cubicBezTo>
                  <a:cubicBezTo>
                    <a:pt x="1704024" y="989850"/>
                    <a:pt x="1707140" y="990231"/>
                    <a:pt x="1651922" y="988379"/>
                  </a:cubicBezTo>
                  <a:cubicBezTo>
                    <a:pt x="1596702" y="986527"/>
                    <a:pt x="1259085" y="910431"/>
                    <a:pt x="1259085" y="91043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CCE853D0-0FDD-B988-EBD0-1A5BB8C6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828003">
              <a:off x="2237965" y="-169213"/>
              <a:ext cx="1644721" cy="956869"/>
            </a:xfrm>
            <a:custGeom>
              <a:avLst/>
              <a:gdLst>
                <a:gd name="connsiteX0" fmla="*/ 694062 w 1699910"/>
                <a:gd name="connsiteY0" fmla="*/ 795585 h 988977"/>
                <a:gd name="connsiteX1" fmla="*/ 0 w 1699910"/>
                <a:gd name="connsiteY1" fmla="*/ 347150 h 988977"/>
                <a:gd name="connsiteX2" fmla="*/ 9303 w 1699910"/>
                <a:gd name="connsiteY2" fmla="*/ 335795 h 988977"/>
                <a:gd name="connsiteX3" fmla="*/ 286606 w 1699910"/>
                <a:gd name="connsiteY3" fmla="*/ 104937 h 988977"/>
                <a:gd name="connsiteX4" fmla="*/ 1038313 w 1699910"/>
                <a:gd name="connsiteY4" fmla="*/ 28957 h 988977"/>
                <a:gd name="connsiteX5" fmla="*/ 1546733 w 1699910"/>
                <a:gd name="connsiteY5" fmla="*/ 495235 h 988977"/>
                <a:gd name="connsiteX6" fmla="*/ 1694296 w 1699910"/>
                <a:gd name="connsiteY6" fmla="*/ 955596 h 988977"/>
                <a:gd name="connsiteX7" fmla="*/ 1651922 w 1699910"/>
                <a:gd name="connsiteY7" fmla="*/ 988379 h 988977"/>
                <a:gd name="connsiteX8" fmla="*/ 1259085 w 1699910"/>
                <a:gd name="connsiteY8" fmla="*/ 910431 h 98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910" h="988977">
                  <a:moveTo>
                    <a:pt x="694062" y="795585"/>
                  </a:moveTo>
                  <a:lnTo>
                    <a:pt x="0" y="347150"/>
                  </a:lnTo>
                  <a:lnTo>
                    <a:pt x="9303" y="335795"/>
                  </a:lnTo>
                  <a:cubicBezTo>
                    <a:pt x="88948" y="243140"/>
                    <a:pt x="186900" y="149003"/>
                    <a:pt x="286606" y="104937"/>
                  </a:cubicBezTo>
                  <a:cubicBezTo>
                    <a:pt x="486017" y="16804"/>
                    <a:pt x="828292" y="-36092"/>
                    <a:pt x="1038313" y="28957"/>
                  </a:cubicBezTo>
                  <a:cubicBezTo>
                    <a:pt x="1248334" y="94006"/>
                    <a:pt x="1437403" y="340796"/>
                    <a:pt x="1546733" y="495235"/>
                  </a:cubicBezTo>
                  <a:cubicBezTo>
                    <a:pt x="1656063" y="649675"/>
                    <a:pt x="1684569" y="921343"/>
                    <a:pt x="1694296" y="955596"/>
                  </a:cubicBezTo>
                  <a:cubicBezTo>
                    <a:pt x="1704024" y="989850"/>
                    <a:pt x="1707140" y="990231"/>
                    <a:pt x="1651922" y="988379"/>
                  </a:cubicBezTo>
                  <a:cubicBezTo>
                    <a:pt x="1596702" y="986527"/>
                    <a:pt x="1259085" y="910431"/>
                    <a:pt x="1259085" y="910431"/>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Freeform: Shape 30">
            <a:extLst>
              <a:ext uri="{FF2B5EF4-FFF2-40B4-BE49-F238E27FC236}">
                <a16:creationId xmlns:a16="http://schemas.microsoft.com/office/drawing/2014/main" id="{9FECA88A-855D-9BBE-8398-7331EA915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903287">
            <a:off x="8238459" y="252415"/>
            <a:ext cx="1495243" cy="774370"/>
          </a:xfrm>
          <a:custGeom>
            <a:avLst/>
            <a:gdLst>
              <a:gd name="connsiteX0" fmla="*/ 159359 w 1495243"/>
              <a:gd name="connsiteY0" fmla="*/ 774370 h 774370"/>
              <a:gd name="connsiteX1" fmla="*/ 0 w 1495243"/>
              <a:gd name="connsiteY1" fmla="*/ 676286 h 774370"/>
              <a:gd name="connsiteX2" fmla="*/ 1476 w 1495243"/>
              <a:gd name="connsiteY2" fmla="*/ 656963 h 774370"/>
              <a:gd name="connsiteX3" fmla="*/ 20157 w 1495243"/>
              <a:gd name="connsiteY3" fmla="*/ 506856 h 774370"/>
              <a:gd name="connsiteX4" fmla="*/ 269975 w 1495243"/>
              <a:gd name="connsiteY4" fmla="*/ 132549 h 774370"/>
              <a:gd name="connsiteX5" fmla="*/ 867181 w 1495243"/>
              <a:gd name="connsiteY5" fmla="*/ 6136 h 774370"/>
              <a:gd name="connsiteX6" fmla="*/ 1186053 w 1495243"/>
              <a:gd name="connsiteY6" fmla="*/ 133772 h 774370"/>
              <a:gd name="connsiteX7" fmla="*/ 1414164 w 1495243"/>
              <a:gd name="connsiteY7" fmla="*/ 365520 h 774370"/>
              <a:gd name="connsiteX8" fmla="*/ 1495243 w 1495243"/>
              <a:gd name="connsiteY8" fmla="*/ 713236 h 774370"/>
              <a:gd name="connsiteX9" fmla="*/ 1339630 w 1495243"/>
              <a:gd name="connsiteY9" fmla="*/ 716880 h 774370"/>
              <a:gd name="connsiteX10" fmla="*/ 1131108 w 1495243"/>
              <a:gd name="connsiteY10" fmla="*/ 739818 h 774370"/>
              <a:gd name="connsiteX11" fmla="*/ 1071072 w 1495243"/>
              <a:gd name="connsiteY11" fmla="*/ 468708 h 774370"/>
              <a:gd name="connsiteX12" fmla="*/ 819856 w 1495243"/>
              <a:gd name="connsiteY12" fmla="*/ 318797 h 774370"/>
              <a:gd name="connsiteX13" fmla="*/ 584723 w 1495243"/>
              <a:gd name="connsiteY13" fmla="*/ 343734 h 774370"/>
              <a:gd name="connsiteX14" fmla="*/ 386936 w 1495243"/>
              <a:gd name="connsiteY14" fmla="*/ 487989 h 774370"/>
              <a:gd name="connsiteX15" fmla="*/ 339733 w 1495243"/>
              <a:gd name="connsiteY15" fmla="*/ 760703 h 774370"/>
              <a:gd name="connsiteX16" fmla="*/ 245953 w 1495243"/>
              <a:gd name="connsiteY16" fmla="*/ 767906 h 7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5243" h="774370">
                <a:moveTo>
                  <a:pt x="159359" y="774370"/>
                </a:moveTo>
                <a:lnTo>
                  <a:pt x="0" y="676286"/>
                </a:lnTo>
                <a:lnTo>
                  <a:pt x="1476" y="656963"/>
                </a:lnTo>
                <a:cubicBezTo>
                  <a:pt x="5391" y="613793"/>
                  <a:pt x="11147" y="565108"/>
                  <a:pt x="20157" y="506856"/>
                </a:cubicBezTo>
                <a:cubicBezTo>
                  <a:pt x="37436" y="429940"/>
                  <a:pt x="135487" y="217028"/>
                  <a:pt x="269975" y="132549"/>
                </a:cubicBezTo>
                <a:cubicBezTo>
                  <a:pt x="439169" y="35686"/>
                  <a:pt x="629374" y="-19127"/>
                  <a:pt x="867181" y="6136"/>
                </a:cubicBezTo>
                <a:cubicBezTo>
                  <a:pt x="994622" y="7976"/>
                  <a:pt x="1094889" y="73875"/>
                  <a:pt x="1186053" y="133772"/>
                </a:cubicBezTo>
                <a:cubicBezTo>
                  <a:pt x="1277217" y="193669"/>
                  <a:pt x="1362633" y="268943"/>
                  <a:pt x="1414164" y="365520"/>
                </a:cubicBezTo>
                <a:cubicBezTo>
                  <a:pt x="1465696" y="462098"/>
                  <a:pt x="1478709" y="594855"/>
                  <a:pt x="1495243" y="713236"/>
                </a:cubicBezTo>
                <a:cubicBezTo>
                  <a:pt x="1433360" y="710831"/>
                  <a:pt x="1405773" y="722672"/>
                  <a:pt x="1339630" y="716880"/>
                </a:cubicBezTo>
                <a:cubicBezTo>
                  <a:pt x="1272497" y="721429"/>
                  <a:pt x="1161920" y="739954"/>
                  <a:pt x="1131108" y="739818"/>
                </a:cubicBezTo>
                <a:cubicBezTo>
                  <a:pt x="1120385" y="693635"/>
                  <a:pt x="1122946" y="538878"/>
                  <a:pt x="1071072" y="468708"/>
                </a:cubicBezTo>
                <a:cubicBezTo>
                  <a:pt x="1019196" y="398538"/>
                  <a:pt x="900913" y="339626"/>
                  <a:pt x="819856" y="318797"/>
                </a:cubicBezTo>
                <a:cubicBezTo>
                  <a:pt x="738798" y="297968"/>
                  <a:pt x="656877" y="315535"/>
                  <a:pt x="584723" y="343734"/>
                </a:cubicBezTo>
                <a:cubicBezTo>
                  <a:pt x="512569" y="371932"/>
                  <a:pt x="427767" y="418495"/>
                  <a:pt x="386936" y="487989"/>
                </a:cubicBezTo>
                <a:cubicBezTo>
                  <a:pt x="346105" y="557484"/>
                  <a:pt x="339001" y="668573"/>
                  <a:pt x="339733" y="760703"/>
                </a:cubicBezTo>
                <a:cubicBezTo>
                  <a:pt x="312952" y="762467"/>
                  <a:pt x="280369" y="765134"/>
                  <a:pt x="245953" y="767906"/>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7FCDFFB-0835-CE7C-F384-2E72F43DF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83672" flipH="1" flipV="1">
            <a:off x="277642" y="2885154"/>
            <a:ext cx="938244" cy="1178802"/>
          </a:xfrm>
          <a:custGeom>
            <a:avLst/>
            <a:gdLst>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252602 w 1165013"/>
              <a:gd name="connsiteY10" fmla="*/ 472419 h 1468632"/>
              <a:gd name="connsiteX11" fmla="*/ 629072 w 1165013"/>
              <a:gd name="connsiteY11" fmla="*/ 965282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252602 w 1165013"/>
              <a:gd name="connsiteY10" fmla="*/ 472419 h 1468632"/>
              <a:gd name="connsiteX11" fmla="*/ 629072 w 1165013"/>
              <a:gd name="connsiteY11" fmla="*/ 965282 h 1468632"/>
              <a:gd name="connsiteX12" fmla="*/ 1004921 w 1165013"/>
              <a:gd name="connsiteY12" fmla="*/ 0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252602 w 1165013"/>
              <a:gd name="connsiteY10" fmla="*/ 472419 h 1468632"/>
              <a:gd name="connsiteX11" fmla="*/ 629072 w 1165013"/>
              <a:gd name="connsiteY11" fmla="*/ 965282 h 1468632"/>
              <a:gd name="connsiteX12" fmla="*/ 1004921 w 1165013"/>
              <a:gd name="connsiteY12" fmla="*/ 0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629072 w 1165013"/>
              <a:gd name="connsiteY10" fmla="*/ 965282 h 1468632"/>
              <a:gd name="connsiteX11" fmla="*/ 1004921 w 1165013"/>
              <a:gd name="connsiteY11" fmla="*/ 0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46640 w 1165013"/>
              <a:gd name="connsiteY9" fmla="*/ 185066 h 1468632"/>
              <a:gd name="connsiteX10" fmla="*/ 629072 w 1165013"/>
              <a:gd name="connsiteY10" fmla="*/ 965282 h 1468632"/>
              <a:gd name="connsiteX11" fmla="*/ 1004921 w 1165013"/>
              <a:gd name="connsiteY11" fmla="*/ 0 h 1468632"/>
              <a:gd name="connsiteX0" fmla="*/ 1001859 w 1161951"/>
              <a:gd name="connsiteY0" fmla="*/ 0 h 1468632"/>
              <a:gd name="connsiteX1" fmla="*/ 1124545 w 1161951"/>
              <a:gd name="connsiteY1" fmla="*/ 601856 h 1468632"/>
              <a:gd name="connsiteX2" fmla="*/ 1161930 w 1161951"/>
              <a:gd name="connsiteY2" fmla="*/ 913920 h 1468632"/>
              <a:gd name="connsiteX3" fmla="*/ 1026090 w 1161951"/>
              <a:gd name="connsiteY3" fmla="*/ 1295618 h 1468632"/>
              <a:gd name="connsiteX4" fmla="*/ 732703 w 1161951"/>
              <a:gd name="connsiteY4" fmla="*/ 1454250 h 1468632"/>
              <a:gd name="connsiteX5" fmla="*/ 276345 w 1161951"/>
              <a:gd name="connsiteY5" fmla="*/ 1406860 h 1468632"/>
              <a:gd name="connsiteX6" fmla="*/ 56338 w 1161951"/>
              <a:gd name="connsiteY6" fmla="*/ 974092 h 1468632"/>
              <a:gd name="connsiteX7" fmla="*/ 0 w 1161951"/>
              <a:gd name="connsiteY7" fmla="*/ 722165 h 1468632"/>
              <a:gd name="connsiteX8" fmla="*/ 43578 w 1161951"/>
              <a:gd name="connsiteY8" fmla="*/ 185066 h 1468632"/>
              <a:gd name="connsiteX9" fmla="*/ 626010 w 1161951"/>
              <a:gd name="connsiteY9" fmla="*/ 965282 h 1468632"/>
              <a:gd name="connsiteX10" fmla="*/ 1001859 w 1161951"/>
              <a:gd name="connsiteY10" fmla="*/ 0 h 1468632"/>
              <a:gd name="connsiteX0" fmla="*/ 1003450 w 1163542"/>
              <a:gd name="connsiteY0" fmla="*/ 0 h 1468632"/>
              <a:gd name="connsiteX1" fmla="*/ 1126136 w 1163542"/>
              <a:gd name="connsiteY1" fmla="*/ 601856 h 1468632"/>
              <a:gd name="connsiteX2" fmla="*/ 1163521 w 1163542"/>
              <a:gd name="connsiteY2" fmla="*/ 913920 h 1468632"/>
              <a:gd name="connsiteX3" fmla="*/ 1027681 w 1163542"/>
              <a:gd name="connsiteY3" fmla="*/ 1295618 h 1468632"/>
              <a:gd name="connsiteX4" fmla="*/ 734294 w 1163542"/>
              <a:gd name="connsiteY4" fmla="*/ 1454250 h 1468632"/>
              <a:gd name="connsiteX5" fmla="*/ 277936 w 1163542"/>
              <a:gd name="connsiteY5" fmla="*/ 1406860 h 1468632"/>
              <a:gd name="connsiteX6" fmla="*/ 57929 w 1163542"/>
              <a:gd name="connsiteY6" fmla="*/ 974092 h 1468632"/>
              <a:gd name="connsiteX7" fmla="*/ 1591 w 1163542"/>
              <a:gd name="connsiteY7" fmla="*/ 722165 h 1468632"/>
              <a:gd name="connsiteX8" fmla="*/ 45169 w 1163542"/>
              <a:gd name="connsiteY8" fmla="*/ 185066 h 1468632"/>
              <a:gd name="connsiteX9" fmla="*/ 627601 w 1163542"/>
              <a:gd name="connsiteY9" fmla="*/ 965282 h 1468632"/>
              <a:gd name="connsiteX10" fmla="*/ 1003450 w 1163542"/>
              <a:gd name="connsiteY10" fmla="*/ 0 h 1468632"/>
              <a:gd name="connsiteX0" fmla="*/ 978662 w 1138754"/>
              <a:gd name="connsiteY0" fmla="*/ 0 h 1468632"/>
              <a:gd name="connsiteX1" fmla="*/ 1101348 w 1138754"/>
              <a:gd name="connsiteY1" fmla="*/ 601856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38754"/>
              <a:gd name="connsiteY0" fmla="*/ 0 h 1468632"/>
              <a:gd name="connsiteX1" fmla="*/ 1101348 w 1138754"/>
              <a:gd name="connsiteY1" fmla="*/ 601856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38754"/>
              <a:gd name="connsiteY0" fmla="*/ 0 h 1468632"/>
              <a:gd name="connsiteX1" fmla="*/ 1101348 w 1138754"/>
              <a:gd name="connsiteY1" fmla="*/ 601856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38754"/>
              <a:gd name="connsiteY0" fmla="*/ 0 h 1468632"/>
              <a:gd name="connsiteX1" fmla="*/ 1136753 w 1138754"/>
              <a:gd name="connsiteY1" fmla="*/ 659047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68464"/>
              <a:gd name="connsiteY0" fmla="*/ 0 h 1468632"/>
              <a:gd name="connsiteX1" fmla="*/ 1136753 w 1168464"/>
              <a:gd name="connsiteY1" fmla="*/ 659047 h 1468632"/>
              <a:gd name="connsiteX2" fmla="*/ 1168453 w 1168464"/>
              <a:gd name="connsiteY2" fmla="*/ 957292 h 1468632"/>
              <a:gd name="connsiteX3" fmla="*/ 1002893 w 1168464"/>
              <a:gd name="connsiteY3" fmla="*/ 1295618 h 1468632"/>
              <a:gd name="connsiteX4" fmla="*/ 709506 w 1168464"/>
              <a:gd name="connsiteY4" fmla="*/ 1454250 h 1468632"/>
              <a:gd name="connsiteX5" fmla="*/ 253148 w 1168464"/>
              <a:gd name="connsiteY5" fmla="*/ 1406860 h 1468632"/>
              <a:gd name="connsiteX6" fmla="*/ 33141 w 1168464"/>
              <a:gd name="connsiteY6" fmla="*/ 974092 h 1468632"/>
              <a:gd name="connsiteX7" fmla="*/ 3598 w 1168464"/>
              <a:gd name="connsiteY7" fmla="*/ 724925 h 1468632"/>
              <a:gd name="connsiteX8" fmla="*/ 20381 w 1168464"/>
              <a:gd name="connsiteY8" fmla="*/ 185066 h 1468632"/>
              <a:gd name="connsiteX9" fmla="*/ 602813 w 1168464"/>
              <a:gd name="connsiteY9" fmla="*/ 965282 h 1468632"/>
              <a:gd name="connsiteX10" fmla="*/ 978662 w 1168464"/>
              <a:gd name="connsiteY10" fmla="*/ 0 h 1468632"/>
              <a:gd name="connsiteX0" fmla="*/ 978662 w 1168474"/>
              <a:gd name="connsiteY0" fmla="*/ 0 h 1468046"/>
              <a:gd name="connsiteX1" fmla="*/ 1136753 w 1168474"/>
              <a:gd name="connsiteY1" fmla="*/ 659047 h 1468046"/>
              <a:gd name="connsiteX2" fmla="*/ 1168453 w 1168474"/>
              <a:gd name="connsiteY2" fmla="*/ 957292 h 1468046"/>
              <a:gd name="connsiteX3" fmla="*/ 1031456 w 1168474"/>
              <a:gd name="connsiteY3" fmla="*/ 1303827 h 1468046"/>
              <a:gd name="connsiteX4" fmla="*/ 709506 w 1168474"/>
              <a:gd name="connsiteY4" fmla="*/ 1454250 h 1468046"/>
              <a:gd name="connsiteX5" fmla="*/ 253148 w 1168474"/>
              <a:gd name="connsiteY5" fmla="*/ 1406860 h 1468046"/>
              <a:gd name="connsiteX6" fmla="*/ 33141 w 1168474"/>
              <a:gd name="connsiteY6" fmla="*/ 974092 h 1468046"/>
              <a:gd name="connsiteX7" fmla="*/ 3598 w 1168474"/>
              <a:gd name="connsiteY7" fmla="*/ 724925 h 1468046"/>
              <a:gd name="connsiteX8" fmla="*/ 20381 w 1168474"/>
              <a:gd name="connsiteY8" fmla="*/ 185066 h 1468046"/>
              <a:gd name="connsiteX9" fmla="*/ 602813 w 1168474"/>
              <a:gd name="connsiteY9" fmla="*/ 965282 h 1468046"/>
              <a:gd name="connsiteX10" fmla="*/ 978662 w 1168474"/>
              <a:gd name="connsiteY10" fmla="*/ 0 h 1468046"/>
              <a:gd name="connsiteX0" fmla="*/ 978662 w 1168463"/>
              <a:gd name="connsiteY0" fmla="*/ 0 h 1468046"/>
              <a:gd name="connsiteX1" fmla="*/ 1136753 w 1168463"/>
              <a:gd name="connsiteY1" fmla="*/ 659047 h 1468046"/>
              <a:gd name="connsiteX2" fmla="*/ 1168453 w 1168463"/>
              <a:gd name="connsiteY2" fmla="*/ 957292 h 1468046"/>
              <a:gd name="connsiteX3" fmla="*/ 1031456 w 1168463"/>
              <a:gd name="connsiteY3" fmla="*/ 1303827 h 1468046"/>
              <a:gd name="connsiteX4" fmla="*/ 709506 w 1168463"/>
              <a:gd name="connsiteY4" fmla="*/ 1454250 h 1468046"/>
              <a:gd name="connsiteX5" fmla="*/ 253148 w 1168463"/>
              <a:gd name="connsiteY5" fmla="*/ 1406860 h 1468046"/>
              <a:gd name="connsiteX6" fmla="*/ 33141 w 1168463"/>
              <a:gd name="connsiteY6" fmla="*/ 974092 h 1468046"/>
              <a:gd name="connsiteX7" fmla="*/ 3598 w 1168463"/>
              <a:gd name="connsiteY7" fmla="*/ 724925 h 1468046"/>
              <a:gd name="connsiteX8" fmla="*/ 20381 w 1168463"/>
              <a:gd name="connsiteY8" fmla="*/ 185066 h 1468046"/>
              <a:gd name="connsiteX9" fmla="*/ 602813 w 1168463"/>
              <a:gd name="connsiteY9" fmla="*/ 965282 h 1468046"/>
              <a:gd name="connsiteX10" fmla="*/ 978662 w 1168463"/>
              <a:gd name="connsiteY10" fmla="*/ 0 h 1468046"/>
              <a:gd name="connsiteX0" fmla="*/ 978662 w 1168463"/>
              <a:gd name="connsiteY0" fmla="*/ 0 h 1468046"/>
              <a:gd name="connsiteX1" fmla="*/ 1136753 w 1168463"/>
              <a:gd name="connsiteY1" fmla="*/ 659047 h 1468046"/>
              <a:gd name="connsiteX2" fmla="*/ 1168453 w 1168463"/>
              <a:gd name="connsiteY2" fmla="*/ 957292 h 1468046"/>
              <a:gd name="connsiteX3" fmla="*/ 1031456 w 1168463"/>
              <a:gd name="connsiteY3" fmla="*/ 1303827 h 1468046"/>
              <a:gd name="connsiteX4" fmla="*/ 709506 w 1168463"/>
              <a:gd name="connsiteY4" fmla="*/ 1454250 h 1468046"/>
              <a:gd name="connsiteX5" fmla="*/ 253148 w 1168463"/>
              <a:gd name="connsiteY5" fmla="*/ 1406860 h 1468046"/>
              <a:gd name="connsiteX6" fmla="*/ 33141 w 1168463"/>
              <a:gd name="connsiteY6" fmla="*/ 974092 h 1468046"/>
              <a:gd name="connsiteX7" fmla="*/ 3598 w 1168463"/>
              <a:gd name="connsiteY7" fmla="*/ 724925 h 1468046"/>
              <a:gd name="connsiteX8" fmla="*/ 20381 w 1168463"/>
              <a:gd name="connsiteY8" fmla="*/ 185066 h 1468046"/>
              <a:gd name="connsiteX9" fmla="*/ 596814 w 1168463"/>
              <a:gd name="connsiteY9" fmla="*/ 902174 h 1468046"/>
              <a:gd name="connsiteX10" fmla="*/ 978662 w 1168463"/>
              <a:gd name="connsiteY10" fmla="*/ 0 h 146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8463" h="1468046">
                <a:moveTo>
                  <a:pt x="978662" y="0"/>
                </a:moveTo>
                <a:cubicBezTo>
                  <a:pt x="1024378" y="132217"/>
                  <a:pt x="1112405" y="424226"/>
                  <a:pt x="1136753" y="659047"/>
                </a:cubicBezTo>
                <a:lnTo>
                  <a:pt x="1168453" y="957292"/>
                </a:lnTo>
                <a:cubicBezTo>
                  <a:pt x="1169395" y="1165133"/>
                  <a:pt x="1109458" y="1224857"/>
                  <a:pt x="1031456" y="1303827"/>
                </a:cubicBezTo>
                <a:cubicBezTo>
                  <a:pt x="966106" y="1385963"/>
                  <a:pt x="839224" y="1437078"/>
                  <a:pt x="709506" y="1454250"/>
                </a:cubicBezTo>
                <a:cubicBezTo>
                  <a:pt x="579788" y="1471422"/>
                  <a:pt x="365875" y="1486886"/>
                  <a:pt x="253148" y="1406860"/>
                </a:cubicBezTo>
                <a:cubicBezTo>
                  <a:pt x="140420" y="1326834"/>
                  <a:pt x="54235" y="1073644"/>
                  <a:pt x="33141" y="974092"/>
                </a:cubicBezTo>
                <a:cubicBezTo>
                  <a:pt x="18002" y="911974"/>
                  <a:pt x="9425" y="865604"/>
                  <a:pt x="3598" y="724925"/>
                </a:cubicBezTo>
                <a:cubicBezTo>
                  <a:pt x="-6303" y="476107"/>
                  <a:pt x="5855" y="364099"/>
                  <a:pt x="20381" y="185066"/>
                </a:cubicBezTo>
                <a:lnTo>
                  <a:pt x="596814" y="902174"/>
                </a:lnTo>
                <a:cubicBezTo>
                  <a:pt x="722097" y="580413"/>
                  <a:pt x="942156" y="17710"/>
                  <a:pt x="978662" y="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BBA0C8EF-D002-30B1-5188-2CED3F28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83672" flipH="1" flipV="1">
            <a:off x="267700" y="2886676"/>
            <a:ext cx="938244" cy="1178802"/>
          </a:xfrm>
          <a:custGeom>
            <a:avLst/>
            <a:gdLst>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252602 w 1165013"/>
              <a:gd name="connsiteY10" fmla="*/ 472419 h 1468632"/>
              <a:gd name="connsiteX11" fmla="*/ 629072 w 1165013"/>
              <a:gd name="connsiteY11" fmla="*/ 965282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252602 w 1165013"/>
              <a:gd name="connsiteY10" fmla="*/ 472419 h 1468632"/>
              <a:gd name="connsiteX11" fmla="*/ 629072 w 1165013"/>
              <a:gd name="connsiteY11" fmla="*/ 965282 h 1468632"/>
              <a:gd name="connsiteX12" fmla="*/ 1004921 w 1165013"/>
              <a:gd name="connsiteY12" fmla="*/ 0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252602 w 1165013"/>
              <a:gd name="connsiteY10" fmla="*/ 472419 h 1468632"/>
              <a:gd name="connsiteX11" fmla="*/ 629072 w 1165013"/>
              <a:gd name="connsiteY11" fmla="*/ 965282 h 1468632"/>
              <a:gd name="connsiteX12" fmla="*/ 1004921 w 1165013"/>
              <a:gd name="connsiteY12" fmla="*/ 0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246541 w 1165013"/>
              <a:gd name="connsiteY9" fmla="*/ 465419 h 1468632"/>
              <a:gd name="connsiteX10" fmla="*/ 629072 w 1165013"/>
              <a:gd name="connsiteY10" fmla="*/ 965282 h 1468632"/>
              <a:gd name="connsiteX11" fmla="*/ 1004921 w 1165013"/>
              <a:gd name="connsiteY11" fmla="*/ 0 h 1468632"/>
              <a:gd name="connsiteX0" fmla="*/ 1004921 w 1165013"/>
              <a:gd name="connsiteY0" fmla="*/ 0 h 1468632"/>
              <a:gd name="connsiteX1" fmla="*/ 1127607 w 1165013"/>
              <a:gd name="connsiteY1" fmla="*/ 601856 h 1468632"/>
              <a:gd name="connsiteX2" fmla="*/ 1164992 w 1165013"/>
              <a:gd name="connsiteY2" fmla="*/ 913920 h 1468632"/>
              <a:gd name="connsiteX3" fmla="*/ 1029152 w 1165013"/>
              <a:gd name="connsiteY3" fmla="*/ 1295618 h 1468632"/>
              <a:gd name="connsiteX4" fmla="*/ 735765 w 1165013"/>
              <a:gd name="connsiteY4" fmla="*/ 1454250 h 1468632"/>
              <a:gd name="connsiteX5" fmla="*/ 279407 w 1165013"/>
              <a:gd name="connsiteY5" fmla="*/ 1406860 h 1468632"/>
              <a:gd name="connsiteX6" fmla="*/ 59400 w 1165013"/>
              <a:gd name="connsiteY6" fmla="*/ 974092 h 1468632"/>
              <a:gd name="connsiteX7" fmla="*/ 3062 w 1165013"/>
              <a:gd name="connsiteY7" fmla="*/ 722165 h 1468632"/>
              <a:gd name="connsiteX8" fmla="*/ 0 w 1165013"/>
              <a:gd name="connsiteY8" fmla="*/ 707229 h 1468632"/>
              <a:gd name="connsiteX9" fmla="*/ 46640 w 1165013"/>
              <a:gd name="connsiteY9" fmla="*/ 185066 h 1468632"/>
              <a:gd name="connsiteX10" fmla="*/ 629072 w 1165013"/>
              <a:gd name="connsiteY10" fmla="*/ 965282 h 1468632"/>
              <a:gd name="connsiteX11" fmla="*/ 1004921 w 1165013"/>
              <a:gd name="connsiteY11" fmla="*/ 0 h 1468632"/>
              <a:gd name="connsiteX0" fmla="*/ 1001859 w 1161951"/>
              <a:gd name="connsiteY0" fmla="*/ 0 h 1468632"/>
              <a:gd name="connsiteX1" fmla="*/ 1124545 w 1161951"/>
              <a:gd name="connsiteY1" fmla="*/ 601856 h 1468632"/>
              <a:gd name="connsiteX2" fmla="*/ 1161930 w 1161951"/>
              <a:gd name="connsiteY2" fmla="*/ 913920 h 1468632"/>
              <a:gd name="connsiteX3" fmla="*/ 1026090 w 1161951"/>
              <a:gd name="connsiteY3" fmla="*/ 1295618 h 1468632"/>
              <a:gd name="connsiteX4" fmla="*/ 732703 w 1161951"/>
              <a:gd name="connsiteY4" fmla="*/ 1454250 h 1468632"/>
              <a:gd name="connsiteX5" fmla="*/ 276345 w 1161951"/>
              <a:gd name="connsiteY5" fmla="*/ 1406860 h 1468632"/>
              <a:gd name="connsiteX6" fmla="*/ 56338 w 1161951"/>
              <a:gd name="connsiteY6" fmla="*/ 974092 h 1468632"/>
              <a:gd name="connsiteX7" fmla="*/ 0 w 1161951"/>
              <a:gd name="connsiteY7" fmla="*/ 722165 h 1468632"/>
              <a:gd name="connsiteX8" fmla="*/ 43578 w 1161951"/>
              <a:gd name="connsiteY8" fmla="*/ 185066 h 1468632"/>
              <a:gd name="connsiteX9" fmla="*/ 626010 w 1161951"/>
              <a:gd name="connsiteY9" fmla="*/ 965282 h 1468632"/>
              <a:gd name="connsiteX10" fmla="*/ 1001859 w 1161951"/>
              <a:gd name="connsiteY10" fmla="*/ 0 h 1468632"/>
              <a:gd name="connsiteX0" fmla="*/ 1003450 w 1163542"/>
              <a:gd name="connsiteY0" fmla="*/ 0 h 1468632"/>
              <a:gd name="connsiteX1" fmla="*/ 1126136 w 1163542"/>
              <a:gd name="connsiteY1" fmla="*/ 601856 h 1468632"/>
              <a:gd name="connsiteX2" fmla="*/ 1163521 w 1163542"/>
              <a:gd name="connsiteY2" fmla="*/ 913920 h 1468632"/>
              <a:gd name="connsiteX3" fmla="*/ 1027681 w 1163542"/>
              <a:gd name="connsiteY3" fmla="*/ 1295618 h 1468632"/>
              <a:gd name="connsiteX4" fmla="*/ 734294 w 1163542"/>
              <a:gd name="connsiteY4" fmla="*/ 1454250 h 1468632"/>
              <a:gd name="connsiteX5" fmla="*/ 277936 w 1163542"/>
              <a:gd name="connsiteY5" fmla="*/ 1406860 h 1468632"/>
              <a:gd name="connsiteX6" fmla="*/ 57929 w 1163542"/>
              <a:gd name="connsiteY6" fmla="*/ 974092 h 1468632"/>
              <a:gd name="connsiteX7" fmla="*/ 1591 w 1163542"/>
              <a:gd name="connsiteY7" fmla="*/ 722165 h 1468632"/>
              <a:gd name="connsiteX8" fmla="*/ 45169 w 1163542"/>
              <a:gd name="connsiteY8" fmla="*/ 185066 h 1468632"/>
              <a:gd name="connsiteX9" fmla="*/ 627601 w 1163542"/>
              <a:gd name="connsiteY9" fmla="*/ 965282 h 1468632"/>
              <a:gd name="connsiteX10" fmla="*/ 1003450 w 1163542"/>
              <a:gd name="connsiteY10" fmla="*/ 0 h 1468632"/>
              <a:gd name="connsiteX0" fmla="*/ 978662 w 1138754"/>
              <a:gd name="connsiteY0" fmla="*/ 0 h 1468632"/>
              <a:gd name="connsiteX1" fmla="*/ 1101348 w 1138754"/>
              <a:gd name="connsiteY1" fmla="*/ 601856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38754"/>
              <a:gd name="connsiteY0" fmla="*/ 0 h 1468632"/>
              <a:gd name="connsiteX1" fmla="*/ 1101348 w 1138754"/>
              <a:gd name="connsiteY1" fmla="*/ 601856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38754"/>
              <a:gd name="connsiteY0" fmla="*/ 0 h 1468632"/>
              <a:gd name="connsiteX1" fmla="*/ 1101348 w 1138754"/>
              <a:gd name="connsiteY1" fmla="*/ 601856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38754"/>
              <a:gd name="connsiteY0" fmla="*/ 0 h 1468632"/>
              <a:gd name="connsiteX1" fmla="*/ 1136753 w 1138754"/>
              <a:gd name="connsiteY1" fmla="*/ 659047 h 1468632"/>
              <a:gd name="connsiteX2" fmla="*/ 1138733 w 1138754"/>
              <a:gd name="connsiteY2" fmla="*/ 913920 h 1468632"/>
              <a:gd name="connsiteX3" fmla="*/ 1002893 w 1138754"/>
              <a:gd name="connsiteY3" fmla="*/ 1295618 h 1468632"/>
              <a:gd name="connsiteX4" fmla="*/ 709506 w 1138754"/>
              <a:gd name="connsiteY4" fmla="*/ 1454250 h 1468632"/>
              <a:gd name="connsiteX5" fmla="*/ 253148 w 1138754"/>
              <a:gd name="connsiteY5" fmla="*/ 1406860 h 1468632"/>
              <a:gd name="connsiteX6" fmla="*/ 33141 w 1138754"/>
              <a:gd name="connsiteY6" fmla="*/ 974092 h 1468632"/>
              <a:gd name="connsiteX7" fmla="*/ 3598 w 1138754"/>
              <a:gd name="connsiteY7" fmla="*/ 724925 h 1468632"/>
              <a:gd name="connsiteX8" fmla="*/ 20381 w 1138754"/>
              <a:gd name="connsiteY8" fmla="*/ 185066 h 1468632"/>
              <a:gd name="connsiteX9" fmla="*/ 602813 w 1138754"/>
              <a:gd name="connsiteY9" fmla="*/ 965282 h 1468632"/>
              <a:gd name="connsiteX10" fmla="*/ 978662 w 1138754"/>
              <a:gd name="connsiteY10" fmla="*/ 0 h 1468632"/>
              <a:gd name="connsiteX0" fmla="*/ 978662 w 1168464"/>
              <a:gd name="connsiteY0" fmla="*/ 0 h 1468632"/>
              <a:gd name="connsiteX1" fmla="*/ 1136753 w 1168464"/>
              <a:gd name="connsiteY1" fmla="*/ 659047 h 1468632"/>
              <a:gd name="connsiteX2" fmla="*/ 1168453 w 1168464"/>
              <a:gd name="connsiteY2" fmla="*/ 957292 h 1468632"/>
              <a:gd name="connsiteX3" fmla="*/ 1002893 w 1168464"/>
              <a:gd name="connsiteY3" fmla="*/ 1295618 h 1468632"/>
              <a:gd name="connsiteX4" fmla="*/ 709506 w 1168464"/>
              <a:gd name="connsiteY4" fmla="*/ 1454250 h 1468632"/>
              <a:gd name="connsiteX5" fmla="*/ 253148 w 1168464"/>
              <a:gd name="connsiteY5" fmla="*/ 1406860 h 1468632"/>
              <a:gd name="connsiteX6" fmla="*/ 33141 w 1168464"/>
              <a:gd name="connsiteY6" fmla="*/ 974092 h 1468632"/>
              <a:gd name="connsiteX7" fmla="*/ 3598 w 1168464"/>
              <a:gd name="connsiteY7" fmla="*/ 724925 h 1468632"/>
              <a:gd name="connsiteX8" fmla="*/ 20381 w 1168464"/>
              <a:gd name="connsiteY8" fmla="*/ 185066 h 1468632"/>
              <a:gd name="connsiteX9" fmla="*/ 602813 w 1168464"/>
              <a:gd name="connsiteY9" fmla="*/ 965282 h 1468632"/>
              <a:gd name="connsiteX10" fmla="*/ 978662 w 1168464"/>
              <a:gd name="connsiteY10" fmla="*/ 0 h 1468632"/>
              <a:gd name="connsiteX0" fmla="*/ 978662 w 1168474"/>
              <a:gd name="connsiteY0" fmla="*/ 0 h 1468046"/>
              <a:gd name="connsiteX1" fmla="*/ 1136753 w 1168474"/>
              <a:gd name="connsiteY1" fmla="*/ 659047 h 1468046"/>
              <a:gd name="connsiteX2" fmla="*/ 1168453 w 1168474"/>
              <a:gd name="connsiteY2" fmla="*/ 957292 h 1468046"/>
              <a:gd name="connsiteX3" fmla="*/ 1031456 w 1168474"/>
              <a:gd name="connsiteY3" fmla="*/ 1303827 h 1468046"/>
              <a:gd name="connsiteX4" fmla="*/ 709506 w 1168474"/>
              <a:gd name="connsiteY4" fmla="*/ 1454250 h 1468046"/>
              <a:gd name="connsiteX5" fmla="*/ 253148 w 1168474"/>
              <a:gd name="connsiteY5" fmla="*/ 1406860 h 1468046"/>
              <a:gd name="connsiteX6" fmla="*/ 33141 w 1168474"/>
              <a:gd name="connsiteY6" fmla="*/ 974092 h 1468046"/>
              <a:gd name="connsiteX7" fmla="*/ 3598 w 1168474"/>
              <a:gd name="connsiteY7" fmla="*/ 724925 h 1468046"/>
              <a:gd name="connsiteX8" fmla="*/ 20381 w 1168474"/>
              <a:gd name="connsiteY8" fmla="*/ 185066 h 1468046"/>
              <a:gd name="connsiteX9" fmla="*/ 602813 w 1168474"/>
              <a:gd name="connsiteY9" fmla="*/ 965282 h 1468046"/>
              <a:gd name="connsiteX10" fmla="*/ 978662 w 1168474"/>
              <a:gd name="connsiteY10" fmla="*/ 0 h 1468046"/>
              <a:gd name="connsiteX0" fmla="*/ 978662 w 1168463"/>
              <a:gd name="connsiteY0" fmla="*/ 0 h 1468046"/>
              <a:gd name="connsiteX1" fmla="*/ 1136753 w 1168463"/>
              <a:gd name="connsiteY1" fmla="*/ 659047 h 1468046"/>
              <a:gd name="connsiteX2" fmla="*/ 1168453 w 1168463"/>
              <a:gd name="connsiteY2" fmla="*/ 957292 h 1468046"/>
              <a:gd name="connsiteX3" fmla="*/ 1031456 w 1168463"/>
              <a:gd name="connsiteY3" fmla="*/ 1303827 h 1468046"/>
              <a:gd name="connsiteX4" fmla="*/ 709506 w 1168463"/>
              <a:gd name="connsiteY4" fmla="*/ 1454250 h 1468046"/>
              <a:gd name="connsiteX5" fmla="*/ 253148 w 1168463"/>
              <a:gd name="connsiteY5" fmla="*/ 1406860 h 1468046"/>
              <a:gd name="connsiteX6" fmla="*/ 33141 w 1168463"/>
              <a:gd name="connsiteY6" fmla="*/ 974092 h 1468046"/>
              <a:gd name="connsiteX7" fmla="*/ 3598 w 1168463"/>
              <a:gd name="connsiteY7" fmla="*/ 724925 h 1468046"/>
              <a:gd name="connsiteX8" fmla="*/ 20381 w 1168463"/>
              <a:gd name="connsiteY8" fmla="*/ 185066 h 1468046"/>
              <a:gd name="connsiteX9" fmla="*/ 602813 w 1168463"/>
              <a:gd name="connsiteY9" fmla="*/ 965282 h 1468046"/>
              <a:gd name="connsiteX10" fmla="*/ 978662 w 1168463"/>
              <a:gd name="connsiteY10" fmla="*/ 0 h 1468046"/>
              <a:gd name="connsiteX0" fmla="*/ 978662 w 1168463"/>
              <a:gd name="connsiteY0" fmla="*/ 0 h 1468046"/>
              <a:gd name="connsiteX1" fmla="*/ 1136753 w 1168463"/>
              <a:gd name="connsiteY1" fmla="*/ 659047 h 1468046"/>
              <a:gd name="connsiteX2" fmla="*/ 1168453 w 1168463"/>
              <a:gd name="connsiteY2" fmla="*/ 957292 h 1468046"/>
              <a:gd name="connsiteX3" fmla="*/ 1031456 w 1168463"/>
              <a:gd name="connsiteY3" fmla="*/ 1303827 h 1468046"/>
              <a:gd name="connsiteX4" fmla="*/ 709506 w 1168463"/>
              <a:gd name="connsiteY4" fmla="*/ 1454250 h 1468046"/>
              <a:gd name="connsiteX5" fmla="*/ 253148 w 1168463"/>
              <a:gd name="connsiteY5" fmla="*/ 1406860 h 1468046"/>
              <a:gd name="connsiteX6" fmla="*/ 33141 w 1168463"/>
              <a:gd name="connsiteY6" fmla="*/ 974092 h 1468046"/>
              <a:gd name="connsiteX7" fmla="*/ 3598 w 1168463"/>
              <a:gd name="connsiteY7" fmla="*/ 724925 h 1468046"/>
              <a:gd name="connsiteX8" fmla="*/ 20381 w 1168463"/>
              <a:gd name="connsiteY8" fmla="*/ 185066 h 1468046"/>
              <a:gd name="connsiteX9" fmla="*/ 596814 w 1168463"/>
              <a:gd name="connsiteY9" fmla="*/ 902174 h 1468046"/>
              <a:gd name="connsiteX10" fmla="*/ 978662 w 1168463"/>
              <a:gd name="connsiteY10" fmla="*/ 0 h 146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8463" h="1468046">
                <a:moveTo>
                  <a:pt x="978662" y="0"/>
                </a:moveTo>
                <a:cubicBezTo>
                  <a:pt x="1024378" y="132217"/>
                  <a:pt x="1112405" y="424226"/>
                  <a:pt x="1136753" y="659047"/>
                </a:cubicBezTo>
                <a:lnTo>
                  <a:pt x="1168453" y="957292"/>
                </a:lnTo>
                <a:cubicBezTo>
                  <a:pt x="1169395" y="1165133"/>
                  <a:pt x="1109458" y="1224857"/>
                  <a:pt x="1031456" y="1303827"/>
                </a:cubicBezTo>
                <a:cubicBezTo>
                  <a:pt x="966106" y="1385963"/>
                  <a:pt x="839224" y="1437078"/>
                  <a:pt x="709506" y="1454250"/>
                </a:cubicBezTo>
                <a:cubicBezTo>
                  <a:pt x="579788" y="1471422"/>
                  <a:pt x="365875" y="1486886"/>
                  <a:pt x="253148" y="1406860"/>
                </a:cubicBezTo>
                <a:cubicBezTo>
                  <a:pt x="140420" y="1326834"/>
                  <a:pt x="54235" y="1073644"/>
                  <a:pt x="33141" y="974092"/>
                </a:cubicBezTo>
                <a:cubicBezTo>
                  <a:pt x="18002" y="911974"/>
                  <a:pt x="9425" y="865604"/>
                  <a:pt x="3598" y="724925"/>
                </a:cubicBezTo>
                <a:cubicBezTo>
                  <a:pt x="-6303" y="476107"/>
                  <a:pt x="5855" y="364099"/>
                  <a:pt x="20381" y="185066"/>
                </a:cubicBezTo>
                <a:lnTo>
                  <a:pt x="596814" y="902174"/>
                </a:lnTo>
                <a:cubicBezTo>
                  <a:pt x="722097" y="580413"/>
                  <a:pt x="942156" y="17710"/>
                  <a:pt x="978662" y="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17EE2A7E-3208-F282-A54B-3AE9998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618412" flipH="1" flipV="1">
            <a:off x="11037573" y="2101568"/>
            <a:ext cx="1121418" cy="1819957"/>
          </a:xfrm>
          <a:custGeom>
            <a:avLst/>
            <a:gdLst>
              <a:gd name="connsiteX0" fmla="*/ 416130 w 1193790"/>
              <a:gd name="connsiteY0" fmla="*/ 0 h 1937410"/>
              <a:gd name="connsiteX1" fmla="*/ 493343 w 1193790"/>
              <a:gd name="connsiteY1" fmla="*/ 215052 h 1937410"/>
              <a:gd name="connsiteX2" fmla="*/ 488735 w 1193790"/>
              <a:gd name="connsiteY2" fmla="*/ 439153 h 1937410"/>
              <a:gd name="connsiteX3" fmla="*/ 374038 w 1193790"/>
              <a:gd name="connsiteY3" fmla="*/ 651385 h 1937410"/>
              <a:gd name="connsiteX4" fmla="*/ 375640 w 1193790"/>
              <a:gd name="connsiteY4" fmla="*/ 679923 h 1937410"/>
              <a:gd name="connsiteX5" fmla="*/ 646830 w 1193790"/>
              <a:gd name="connsiteY5" fmla="*/ 526786 h 1937410"/>
              <a:gd name="connsiteX6" fmla="*/ 965723 w 1193790"/>
              <a:gd name="connsiteY6" fmla="*/ 454195 h 1937410"/>
              <a:gd name="connsiteX7" fmla="*/ 973884 w 1193790"/>
              <a:gd name="connsiteY7" fmla="*/ 458787 h 1937410"/>
              <a:gd name="connsiteX8" fmla="*/ 933347 w 1193790"/>
              <a:gd name="connsiteY8" fmla="*/ 595705 h 1937410"/>
              <a:gd name="connsiteX9" fmla="*/ 790087 w 1193790"/>
              <a:gd name="connsiteY9" fmla="*/ 785667 h 1937410"/>
              <a:gd name="connsiteX10" fmla="*/ 608178 w 1193790"/>
              <a:gd name="connsiteY10" fmla="*/ 939446 h 1937410"/>
              <a:gd name="connsiteX11" fmla="*/ 386518 w 1193790"/>
              <a:gd name="connsiteY11" fmla="*/ 1057102 h 1937410"/>
              <a:gd name="connsiteX12" fmla="*/ 496842 w 1193790"/>
              <a:gd name="connsiteY12" fmla="*/ 1070816 h 1937410"/>
              <a:gd name="connsiteX13" fmla="*/ 845019 w 1193790"/>
              <a:gd name="connsiteY13" fmla="*/ 1072001 h 1937410"/>
              <a:gd name="connsiteX14" fmla="*/ 1104134 w 1193790"/>
              <a:gd name="connsiteY14" fmla="*/ 1133245 h 1937410"/>
              <a:gd name="connsiteX15" fmla="*/ 1193790 w 1193790"/>
              <a:gd name="connsiteY15" fmla="*/ 1167453 h 1937410"/>
              <a:gd name="connsiteX16" fmla="*/ 1131626 w 1193790"/>
              <a:gd name="connsiteY16" fmla="*/ 1341135 h 1937410"/>
              <a:gd name="connsiteX17" fmla="*/ 1090000 w 1193790"/>
              <a:gd name="connsiteY17" fmla="*/ 1364093 h 1937410"/>
              <a:gd name="connsiteX18" fmla="*/ 830885 w 1193790"/>
              <a:gd name="connsiteY18" fmla="*/ 1430049 h 1937410"/>
              <a:gd name="connsiteX19" fmla="*/ 625381 w 1193790"/>
              <a:gd name="connsiteY19" fmla="*/ 1421725 h 1937410"/>
              <a:gd name="connsiteX20" fmla="*/ 394115 w 1193790"/>
              <a:gd name="connsiteY20" fmla="*/ 1353019 h 1937410"/>
              <a:gd name="connsiteX21" fmla="*/ 227806 w 1193790"/>
              <a:gd name="connsiteY21" fmla="*/ 1262594 h 1937410"/>
              <a:gd name="connsiteX22" fmla="*/ 222077 w 1193790"/>
              <a:gd name="connsiteY22" fmla="*/ 1293937 h 1937410"/>
              <a:gd name="connsiteX23" fmla="*/ 257021 w 1193790"/>
              <a:gd name="connsiteY23" fmla="*/ 1521425 h 1937410"/>
              <a:gd name="connsiteX24" fmla="*/ 329717 w 1193790"/>
              <a:gd name="connsiteY24" fmla="*/ 1788933 h 1937410"/>
              <a:gd name="connsiteX25" fmla="*/ 358171 w 1193790"/>
              <a:gd name="connsiteY25" fmla="*/ 1866809 h 1937410"/>
              <a:gd name="connsiteX26" fmla="*/ 162273 w 1193790"/>
              <a:gd name="connsiteY26" fmla="*/ 1937410 h 1937410"/>
              <a:gd name="connsiteX27" fmla="*/ 40999 w 1193790"/>
              <a:gd name="connsiteY27" fmla="*/ 1530780 h 1937410"/>
              <a:gd name="connsiteX28" fmla="*/ 130 w 1193790"/>
              <a:gd name="connsiteY28" fmla="*/ 1094880 h 1937410"/>
              <a:gd name="connsiteX29" fmla="*/ 77747 w 1193790"/>
              <a:gd name="connsiteY29" fmla="*/ 588060 h 1937410"/>
              <a:gd name="connsiteX30" fmla="*/ 199588 w 1193790"/>
              <a:gd name="connsiteY30" fmla="*/ 280523 h 1937410"/>
              <a:gd name="connsiteX31" fmla="*/ 306776 w 1193790"/>
              <a:gd name="connsiteY31" fmla="*/ 111727 h 1937410"/>
              <a:gd name="connsiteX32" fmla="*/ 416130 w 1193790"/>
              <a:gd name="connsiteY32" fmla="*/ 0 h 19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3790" h="1937410">
                <a:moveTo>
                  <a:pt x="416130" y="0"/>
                </a:moveTo>
                <a:cubicBezTo>
                  <a:pt x="459534" y="74707"/>
                  <a:pt x="477949" y="136046"/>
                  <a:pt x="493343" y="215052"/>
                </a:cubicBezTo>
                <a:cubicBezTo>
                  <a:pt x="505786" y="309500"/>
                  <a:pt x="505983" y="354742"/>
                  <a:pt x="488735" y="439153"/>
                </a:cubicBezTo>
                <a:cubicBezTo>
                  <a:pt x="471154" y="525202"/>
                  <a:pt x="392886" y="611256"/>
                  <a:pt x="374038" y="651385"/>
                </a:cubicBezTo>
                <a:cubicBezTo>
                  <a:pt x="355188" y="691513"/>
                  <a:pt x="330176" y="700690"/>
                  <a:pt x="375640" y="679923"/>
                </a:cubicBezTo>
                <a:cubicBezTo>
                  <a:pt x="421106" y="659158"/>
                  <a:pt x="548483" y="564408"/>
                  <a:pt x="646830" y="526786"/>
                </a:cubicBezTo>
                <a:cubicBezTo>
                  <a:pt x="745176" y="489165"/>
                  <a:pt x="936630" y="451490"/>
                  <a:pt x="965723" y="454195"/>
                </a:cubicBezTo>
                <a:cubicBezTo>
                  <a:pt x="969359" y="454533"/>
                  <a:pt x="972038" y="456136"/>
                  <a:pt x="973884" y="458787"/>
                </a:cubicBezTo>
                <a:cubicBezTo>
                  <a:pt x="986811" y="477348"/>
                  <a:pt x="958959" y="547365"/>
                  <a:pt x="933347" y="595705"/>
                </a:cubicBezTo>
                <a:cubicBezTo>
                  <a:pt x="904074" y="650950"/>
                  <a:pt x="844282" y="728377"/>
                  <a:pt x="790087" y="785667"/>
                </a:cubicBezTo>
                <a:cubicBezTo>
                  <a:pt x="735893" y="842958"/>
                  <a:pt x="675440" y="894207"/>
                  <a:pt x="608178" y="939446"/>
                </a:cubicBezTo>
                <a:cubicBezTo>
                  <a:pt x="540917" y="984686"/>
                  <a:pt x="392691" y="1049620"/>
                  <a:pt x="386518" y="1057102"/>
                </a:cubicBezTo>
                <a:cubicBezTo>
                  <a:pt x="380344" y="1064584"/>
                  <a:pt x="420424" y="1068333"/>
                  <a:pt x="496842" y="1070816"/>
                </a:cubicBezTo>
                <a:cubicBezTo>
                  <a:pt x="573259" y="1073299"/>
                  <a:pt x="743805" y="1061596"/>
                  <a:pt x="845019" y="1072001"/>
                </a:cubicBezTo>
                <a:cubicBezTo>
                  <a:pt x="946235" y="1082406"/>
                  <a:pt x="1033176" y="1110476"/>
                  <a:pt x="1104134" y="1133245"/>
                </a:cubicBezTo>
                <a:lnTo>
                  <a:pt x="1193790" y="1167453"/>
                </a:lnTo>
                <a:lnTo>
                  <a:pt x="1131626" y="1341135"/>
                </a:lnTo>
                <a:lnTo>
                  <a:pt x="1090000" y="1364093"/>
                </a:lnTo>
                <a:cubicBezTo>
                  <a:pt x="1019507" y="1392604"/>
                  <a:pt x="908322" y="1420445"/>
                  <a:pt x="830885" y="1430049"/>
                </a:cubicBezTo>
                <a:cubicBezTo>
                  <a:pt x="753448" y="1439655"/>
                  <a:pt x="698175" y="1434563"/>
                  <a:pt x="625381" y="1421725"/>
                </a:cubicBezTo>
                <a:cubicBezTo>
                  <a:pt x="552586" y="1408887"/>
                  <a:pt x="460377" y="1379541"/>
                  <a:pt x="394115" y="1353019"/>
                </a:cubicBezTo>
                <a:cubicBezTo>
                  <a:pt x="327853" y="1326498"/>
                  <a:pt x="238957" y="1270351"/>
                  <a:pt x="227806" y="1262594"/>
                </a:cubicBezTo>
                <a:cubicBezTo>
                  <a:pt x="216655" y="1254838"/>
                  <a:pt x="217208" y="1250799"/>
                  <a:pt x="222077" y="1293937"/>
                </a:cubicBezTo>
                <a:cubicBezTo>
                  <a:pt x="226946" y="1337075"/>
                  <a:pt x="239080" y="1438925"/>
                  <a:pt x="257021" y="1521425"/>
                </a:cubicBezTo>
                <a:cubicBezTo>
                  <a:pt x="274961" y="1603924"/>
                  <a:pt x="302922" y="1709751"/>
                  <a:pt x="329717" y="1788933"/>
                </a:cubicBezTo>
                <a:lnTo>
                  <a:pt x="358171" y="1866809"/>
                </a:lnTo>
                <a:cubicBezTo>
                  <a:pt x="306835" y="1903849"/>
                  <a:pt x="211687" y="1922195"/>
                  <a:pt x="162273" y="1937410"/>
                </a:cubicBezTo>
                <a:cubicBezTo>
                  <a:pt x="110713" y="1802684"/>
                  <a:pt x="68023" y="1671201"/>
                  <a:pt x="40999" y="1530780"/>
                </a:cubicBezTo>
                <a:cubicBezTo>
                  <a:pt x="13976" y="1390358"/>
                  <a:pt x="-1594" y="1249609"/>
                  <a:pt x="130" y="1094880"/>
                </a:cubicBezTo>
                <a:cubicBezTo>
                  <a:pt x="1851" y="940150"/>
                  <a:pt x="44504" y="723787"/>
                  <a:pt x="77747" y="588060"/>
                </a:cubicBezTo>
                <a:cubicBezTo>
                  <a:pt x="110990" y="452334"/>
                  <a:pt x="161417" y="359911"/>
                  <a:pt x="199588" y="280523"/>
                </a:cubicBezTo>
                <a:cubicBezTo>
                  <a:pt x="237760" y="201134"/>
                  <a:pt x="268654" y="158777"/>
                  <a:pt x="306776" y="111727"/>
                </a:cubicBezTo>
                <a:cubicBezTo>
                  <a:pt x="340133" y="70559"/>
                  <a:pt x="385417" y="11405"/>
                  <a:pt x="416130" y="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0E67E3C5-FB32-E9E3-6775-F8212B00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618412" flipH="1" flipV="1">
            <a:off x="11037573" y="2101568"/>
            <a:ext cx="1121418" cy="1819957"/>
          </a:xfrm>
          <a:custGeom>
            <a:avLst/>
            <a:gdLst>
              <a:gd name="connsiteX0" fmla="*/ 416130 w 1193790"/>
              <a:gd name="connsiteY0" fmla="*/ 0 h 1937410"/>
              <a:gd name="connsiteX1" fmla="*/ 493343 w 1193790"/>
              <a:gd name="connsiteY1" fmla="*/ 215052 h 1937410"/>
              <a:gd name="connsiteX2" fmla="*/ 488735 w 1193790"/>
              <a:gd name="connsiteY2" fmla="*/ 439153 h 1937410"/>
              <a:gd name="connsiteX3" fmla="*/ 374038 w 1193790"/>
              <a:gd name="connsiteY3" fmla="*/ 651385 h 1937410"/>
              <a:gd name="connsiteX4" fmla="*/ 375640 w 1193790"/>
              <a:gd name="connsiteY4" fmla="*/ 679923 h 1937410"/>
              <a:gd name="connsiteX5" fmla="*/ 646830 w 1193790"/>
              <a:gd name="connsiteY5" fmla="*/ 526786 h 1937410"/>
              <a:gd name="connsiteX6" fmla="*/ 965723 w 1193790"/>
              <a:gd name="connsiteY6" fmla="*/ 454195 h 1937410"/>
              <a:gd name="connsiteX7" fmla="*/ 973884 w 1193790"/>
              <a:gd name="connsiteY7" fmla="*/ 458787 h 1937410"/>
              <a:gd name="connsiteX8" fmla="*/ 933347 w 1193790"/>
              <a:gd name="connsiteY8" fmla="*/ 595705 h 1937410"/>
              <a:gd name="connsiteX9" fmla="*/ 790087 w 1193790"/>
              <a:gd name="connsiteY9" fmla="*/ 785667 h 1937410"/>
              <a:gd name="connsiteX10" fmla="*/ 608178 w 1193790"/>
              <a:gd name="connsiteY10" fmla="*/ 939446 h 1937410"/>
              <a:gd name="connsiteX11" fmla="*/ 386518 w 1193790"/>
              <a:gd name="connsiteY11" fmla="*/ 1057102 h 1937410"/>
              <a:gd name="connsiteX12" fmla="*/ 496842 w 1193790"/>
              <a:gd name="connsiteY12" fmla="*/ 1070816 h 1937410"/>
              <a:gd name="connsiteX13" fmla="*/ 845019 w 1193790"/>
              <a:gd name="connsiteY13" fmla="*/ 1072001 h 1937410"/>
              <a:gd name="connsiteX14" fmla="*/ 1104134 w 1193790"/>
              <a:gd name="connsiteY14" fmla="*/ 1133245 h 1937410"/>
              <a:gd name="connsiteX15" fmla="*/ 1193790 w 1193790"/>
              <a:gd name="connsiteY15" fmla="*/ 1167453 h 1937410"/>
              <a:gd name="connsiteX16" fmla="*/ 1131626 w 1193790"/>
              <a:gd name="connsiteY16" fmla="*/ 1341135 h 1937410"/>
              <a:gd name="connsiteX17" fmla="*/ 1090000 w 1193790"/>
              <a:gd name="connsiteY17" fmla="*/ 1364093 h 1937410"/>
              <a:gd name="connsiteX18" fmla="*/ 830885 w 1193790"/>
              <a:gd name="connsiteY18" fmla="*/ 1430049 h 1937410"/>
              <a:gd name="connsiteX19" fmla="*/ 625381 w 1193790"/>
              <a:gd name="connsiteY19" fmla="*/ 1421725 h 1937410"/>
              <a:gd name="connsiteX20" fmla="*/ 394115 w 1193790"/>
              <a:gd name="connsiteY20" fmla="*/ 1353019 h 1937410"/>
              <a:gd name="connsiteX21" fmla="*/ 227806 w 1193790"/>
              <a:gd name="connsiteY21" fmla="*/ 1262594 h 1937410"/>
              <a:gd name="connsiteX22" fmla="*/ 222077 w 1193790"/>
              <a:gd name="connsiteY22" fmla="*/ 1293937 h 1937410"/>
              <a:gd name="connsiteX23" fmla="*/ 257021 w 1193790"/>
              <a:gd name="connsiteY23" fmla="*/ 1521425 h 1937410"/>
              <a:gd name="connsiteX24" fmla="*/ 329717 w 1193790"/>
              <a:gd name="connsiteY24" fmla="*/ 1788933 h 1937410"/>
              <a:gd name="connsiteX25" fmla="*/ 358171 w 1193790"/>
              <a:gd name="connsiteY25" fmla="*/ 1866809 h 1937410"/>
              <a:gd name="connsiteX26" fmla="*/ 162273 w 1193790"/>
              <a:gd name="connsiteY26" fmla="*/ 1937410 h 1937410"/>
              <a:gd name="connsiteX27" fmla="*/ 40999 w 1193790"/>
              <a:gd name="connsiteY27" fmla="*/ 1530780 h 1937410"/>
              <a:gd name="connsiteX28" fmla="*/ 130 w 1193790"/>
              <a:gd name="connsiteY28" fmla="*/ 1094880 h 1937410"/>
              <a:gd name="connsiteX29" fmla="*/ 77747 w 1193790"/>
              <a:gd name="connsiteY29" fmla="*/ 588060 h 1937410"/>
              <a:gd name="connsiteX30" fmla="*/ 199588 w 1193790"/>
              <a:gd name="connsiteY30" fmla="*/ 280523 h 1937410"/>
              <a:gd name="connsiteX31" fmla="*/ 306776 w 1193790"/>
              <a:gd name="connsiteY31" fmla="*/ 111727 h 1937410"/>
              <a:gd name="connsiteX32" fmla="*/ 416130 w 1193790"/>
              <a:gd name="connsiteY32" fmla="*/ 0 h 19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3790" h="1937410">
                <a:moveTo>
                  <a:pt x="416130" y="0"/>
                </a:moveTo>
                <a:cubicBezTo>
                  <a:pt x="459534" y="74707"/>
                  <a:pt x="477949" y="136046"/>
                  <a:pt x="493343" y="215052"/>
                </a:cubicBezTo>
                <a:cubicBezTo>
                  <a:pt x="505786" y="309500"/>
                  <a:pt x="505983" y="354742"/>
                  <a:pt x="488735" y="439153"/>
                </a:cubicBezTo>
                <a:cubicBezTo>
                  <a:pt x="471154" y="525202"/>
                  <a:pt x="392886" y="611256"/>
                  <a:pt x="374038" y="651385"/>
                </a:cubicBezTo>
                <a:cubicBezTo>
                  <a:pt x="355188" y="691513"/>
                  <a:pt x="330176" y="700690"/>
                  <a:pt x="375640" y="679923"/>
                </a:cubicBezTo>
                <a:cubicBezTo>
                  <a:pt x="421106" y="659158"/>
                  <a:pt x="548483" y="564408"/>
                  <a:pt x="646830" y="526786"/>
                </a:cubicBezTo>
                <a:cubicBezTo>
                  <a:pt x="745176" y="489165"/>
                  <a:pt x="936630" y="451490"/>
                  <a:pt x="965723" y="454195"/>
                </a:cubicBezTo>
                <a:cubicBezTo>
                  <a:pt x="969359" y="454533"/>
                  <a:pt x="972038" y="456136"/>
                  <a:pt x="973884" y="458787"/>
                </a:cubicBezTo>
                <a:cubicBezTo>
                  <a:pt x="986811" y="477348"/>
                  <a:pt x="958959" y="547365"/>
                  <a:pt x="933347" y="595705"/>
                </a:cubicBezTo>
                <a:cubicBezTo>
                  <a:pt x="904074" y="650950"/>
                  <a:pt x="844282" y="728377"/>
                  <a:pt x="790087" y="785667"/>
                </a:cubicBezTo>
                <a:cubicBezTo>
                  <a:pt x="735893" y="842958"/>
                  <a:pt x="675440" y="894207"/>
                  <a:pt x="608178" y="939446"/>
                </a:cubicBezTo>
                <a:cubicBezTo>
                  <a:pt x="540917" y="984686"/>
                  <a:pt x="392691" y="1049620"/>
                  <a:pt x="386518" y="1057102"/>
                </a:cubicBezTo>
                <a:cubicBezTo>
                  <a:pt x="380344" y="1064584"/>
                  <a:pt x="420424" y="1068333"/>
                  <a:pt x="496842" y="1070816"/>
                </a:cubicBezTo>
                <a:cubicBezTo>
                  <a:pt x="573259" y="1073299"/>
                  <a:pt x="743805" y="1061596"/>
                  <a:pt x="845019" y="1072001"/>
                </a:cubicBezTo>
                <a:cubicBezTo>
                  <a:pt x="946235" y="1082406"/>
                  <a:pt x="1033176" y="1110476"/>
                  <a:pt x="1104134" y="1133245"/>
                </a:cubicBezTo>
                <a:lnTo>
                  <a:pt x="1193790" y="1167453"/>
                </a:lnTo>
                <a:lnTo>
                  <a:pt x="1131626" y="1341135"/>
                </a:lnTo>
                <a:lnTo>
                  <a:pt x="1090000" y="1364093"/>
                </a:lnTo>
                <a:cubicBezTo>
                  <a:pt x="1019507" y="1392604"/>
                  <a:pt x="908322" y="1420445"/>
                  <a:pt x="830885" y="1430049"/>
                </a:cubicBezTo>
                <a:cubicBezTo>
                  <a:pt x="753448" y="1439655"/>
                  <a:pt x="698175" y="1434563"/>
                  <a:pt x="625381" y="1421725"/>
                </a:cubicBezTo>
                <a:cubicBezTo>
                  <a:pt x="552586" y="1408887"/>
                  <a:pt x="460377" y="1379541"/>
                  <a:pt x="394115" y="1353019"/>
                </a:cubicBezTo>
                <a:cubicBezTo>
                  <a:pt x="327853" y="1326498"/>
                  <a:pt x="238957" y="1270351"/>
                  <a:pt x="227806" y="1262594"/>
                </a:cubicBezTo>
                <a:cubicBezTo>
                  <a:pt x="216655" y="1254838"/>
                  <a:pt x="217208" y="1250799"/>
                  <a:pt x="222077" y="1293937"/>
                </a:cubicBezTo>
                <a:cubicBezTo>
                  <a:pt x="226946" y="1337075"/>
                  <a:pt x="239080" y="1438925"/>
                  <a:pt x="257021" y="1521425"/>
                </a:cubicBezTo>
                <a:cubicBezTo>
                  <a:pt x="274961" y="1603924"/>
                  <a:pt x="302922" y="1709751"/>
                  <a:pt x="329717" y="1788933"/>
                </a:cubicBezTo>
                <a:lnTo>
                  <a:pt x="358171" y="1866809"/>
                </a:lnTo>
                <a:cubicBezTo>
                  <a:pt x="306835" y="1903849"/>
                  <a:pt x="211687" y="1922195"/>
                  <a:pt x="162273" y="1937410"/>
                </a:cubicBezTo>
                <a:cubicBezTo>
                  <a:pt x="110713" y="1802684"/>
                  <a:pt x="68023" y="1671201"/>
                  <a:pt x="40999" y="1530780"/>
                </a:cubicBezTo>
                <a:cubicBezTo>
                  <a:pt x="13976" y="1390358"/>
                  <a:pt x="-1594" y="1249609"/>
                  <a:pt x="130" y="1094880"/>
                </a:cubicBezTo>
                <a:cubicBezTo>
                  <a:pt x="1851" y="940150"/>
                  <a:pt x="44504" y="723787"/>
                  <a:pt x="77747" y="588060"/>
                </a:cubicBezTo>
                <a:cubicBezTo>
                  <a:pt x="110990" y="452334"/>
                  <a:pt x="161417" y="359911"/>
                  <a:pt x="199588" y="280523"/>
                </a:cubicBezTo>
                <a:cubicBezTo>
                  <a:pt x="237760" y="201134"/>
                  <a:pt x="268654" y="158777"/>
                  <a:pt x="306776" y="111727"/>
                </a:cubicBezTo>
                <a:cubicBezTo>
                  <a:pt x="340133" y="70559"/>
                  <a:pt x="385417" y="11405"/>
                  <a:pt x="416130" y="0"/>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AC2A4923-2328-1C1E-98C9-4C8F6C29E612}"/>
              </a:ext>
            </a:extLst>
          </p:cNvPr>
          <p:cNvSpPr txBox="1"/>
          <p:nvPr/>
        </p:nvSpPr>
        <p:spPr>
          <a:xfrm>
            <a:off x="2732107" y="4872906"/>
            <a:ext cx="2103120" cy="369332"/>
          </a:xfrm>
          <a:prstGeom prst="rect">
            <a:avLst/>
          </a:prstGeom>
          <a:noFill/>
        </p:spPr>
        <p:txBody>
          <a:bodyPr wrap="square">
            <a:spAutoFit/>
          </a:bodyPr>
          <a:lstStyle/>
          <a:p>
            <a:r>
              <a:rPr lang="en-AU" sz="1800" dirty="0">
                <a:solidFill>
                  <a:srgbClr val="000000"/>
                </a:solidFill>
                <a:latin typeface="Calibri - 18"/>
              </a:rPr>
              <a:t>Judy Willis, MD, </a:t>
            </a:r>
            <a:endParaRPr lang="en-AU" dirty="0"/>
          </a:p>
        </p:txBody>
      </p:sp>
    </p:spTree>
    <p:extLst>
      <p:ext uri="{BB962C8B-B14F-4D97-AF65-F5344CB8AC3E}">
        <p14:creationId xmlns:p14="http://schemas.microsoft.com/office/powerpoint/2010/main" val="276404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ngela.dangelo\Local Settings\Temporary Internet Files\Content.IE5\NTYBD5G8\MCj04059360000[1].wmf"/>
          <p:cNvPicPr>
            <a:picLocks noChangeAspect="1" noChangeArrowheads="1"/>
          </p:cNvPicPr>
          <p:nvPr/>
        </p:nvPicPr>
        <p:blipFill>
          <a:blip r:embed="rId2" cstate="print"/>
          <a:srcRect/>
          <a:stretch>
            <a:fillRect/>
          </a:stretch>
        </p:blipFill>
        <p:spPr bwMode="auto">
          <a:xfrm>
            <a:off x="6238876" y="3571876"/>
            <a:ext cx="2500330" cy="2502880"/>
          </a:xfrm>
          <a:prstGeom prst="rect">
            <a:avLst/>
          </a:prstGeom>
          <a:noFill/>
        </p:spPr>
      </p:pic>
      <p:sp>
        <p:nvSpPr>
          <p:cNvPr id="2" name="Title 1"/>
          <p:cNvSpPr>
            <a:spLocks noGrp="1"/>
          </p:cNvSpPr>
          <p:nvPr>
            <p:ph type="title"/>
          </p:nvPr>
        </p:nvSpPr>
        <p:spPr/>
        <p:txBody>
          <a:bodyPr/>
          <a:lstStyle/>
          <a:p>
            <a:r>
              <a:rPr lang="en-US" dirty="0">
                <a:solidFill>
                  <a:schemeClr val="accent2"/>
                </a:solidFill>
              </a:rPr>
              <a:t>The search for Novelty</a:t>
            </a:r>
          </a:p>
        </p:txBody>
      </p:sp>
      <p:sp>
        <p:nvSpPr>
          <p:cNvPr id="3" name="Content Placeholder 2"/>
          <p:cNvSpPr>
            <a:spLocks noGrp="1"/>
          </p:cNvSpPr>
          <p:nvPr>
            <p:ph idx="1"/>
          </p:nvPr>
        </p:nvSpPr>
        <p:spPr/>
        <p:txBody>
          <a:bodyPr>
            <a:normAutofit/>
          </a:bodyPr>
          <a:lstStyle/>
          <a:p>
            <a:r>
              <a:rPr lang="en-US" dirty="0"/>
              <a:t>The developing pre-adolescent brain responds to novelty.</a:t>
            </a:r>
          </a:p>
          <a:p>
            <a:r>
              <a:rPr lang="en-US" dirty="0"/>
              <a:t>In the onset of puberty during adolescent years the search for novelty becomes more intense.</a:t>
            </a:r>
          </a:p>
          <a:p>
            <a:pPr marL="0" indent="0">
              <a:buNone/>
            </a:pPr>
            <a:r>
              <a:rPr lang="en-US" dirty="0"/>
              <a:t>                                                                   Left             Right </a:t>
            </a:r>
          </a:p>
          <a:p>
            <a:pPr lvl="8">
              <a:buNone/>
            </a:pPr>
            <a:r>
              <a:rPr lang="en-US" dirty="0"/>
              <a:t>	                    </a:t>
            </a:r>
          </a:p>
          <a:p>
            <a:pPr lvl="8">
              <a:buNone/>
            </a:pPr>
            <a:endParaRPr lang="en-US" dirty="0">
              <a:solidFill>
                <a:srgbClr val="FF0000"/>
              </a:solidFill>
            </a:endParaRPr>
          </a:p>
          <a:p>
            <a:pPr lvl="8">
              <a:buNone/>
            </a:pPr>
            <a:endParaRPr lang="en-US" dirty="0">
              <a:solidFill>
                <a:srgbClr val="FF0000"/>
              </a:solidFill>
            </a:endParaRPr>
          </a:p>
          <a:p>
            <a:pPr lvl="8">
              <a:buNone/>
            </a:pPr>
            <a:endParaRPr lang="en-US" dirty="0">
              <a:solidFill>
                <a:srgbClr val="FF0000"/>
              </a:solidFill>
            </a:endParaRPr>
          </a:p>
          <a:p>
            <a:pPr lvl="8">
              <a:buNone/>
            </a:pPr>
            <a:endParaRPr lang="en-US" dirty="0">
              <a:solidFill>
                <a:srgbClr val="FF0000"/>
              </a:solidFill>
            </a:endParaRPr>
          </a:p>
          <a:p>
            <a:pPr lvl="8">
              <a:buNone/>
            </a:pPr>
            <a:r>
              <a:rPr lang="en-US" dirty="0">
                <a:solidFill>
                  <a:srgbClr val="FF0000"/>
                </a:solidFill>
              </a:rPr>
              <a:t>                  Routine                                       Novelty</a:t>
            </a:r>
            <a:r>
              <a:rPr lang="en-US" dirty="0"/>
              <a:t>	</a:t>
            </a:r>
            <a:endParaRPr lang="en-US" dirty="0">
              <a:solidFill>
                <a:srgbClr val="FF0000"/>
              </a:solidFill>
            </a:endParaRPr>
          </a:p>
        </p:txBody>
      </p:sp>
      <p:sp>
        <p:nvSpPr>
          <p:cNvPr id="5" name="Right Arrow 4"/>
          <p:cNvSpPr/>
          <p:nvPr/>
        </p:nvSpPr>
        <p:spPr>
          <a:xfrm>
            <a:off x="6917537" y="4337537"/>
            <a:ext cx="114300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180" y="80010"/>
            <a:ext cx="3566160" cy="584775"/>
          </a:xfrm>
          <a:prstGeom prst="rect">
            <a:avLst/>
          </a:prstGeom>
          <a:noFill/>
        </p:spPr>
        <p:txBody>
          <a:bodyPr vert="horz" rtlCol="0">
            <a:spAutoFit/>
          </a:bodyPr>
          <a:lstStyle/>
          <a:p>
            <a:r>
              <a:rPr lang="en-AU" sz="3200" dirty="0">
                <a:solidFill>
                  <a:srgbClr val="000000"/>
                </a:solidFill>
                <a:latin typeface="Calibri - 36"/>
              </a:rPr>
              <a:t>Start with…</a:t>
            </a: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767441" y="861060"/>
            <a:ext cx="3185559" cy="1977389"/>
          </a:xfrm>
          <a:prstGeom prst="rect">
            <a:avLst/>
          </a:prstGeom>
          <a:solidFill>
            <a:scrgbClr r="0" g="0" b="0">
              <a:alpha val="0"/>
            </a:scrgbClr>
          </a:solidFill>
        </p:spPr>
      </p:pic>
      <p:sp>
        <p:nvSpPr>
          <p:cNvPr id="4" name="TextBox 3"/>
          <p:cNvSpPr txBox="1"/>
          <p:nvPr/>
        </p:nvSpPr>
        <p:spPr>
          <a:xfrm>
            <a:off x="1567815" y="3312455"/>
            <a:ext cx="4956810" cy="1200329"/>
          </a:xfrm>
          <a:prstGeom prst="rect">
            <a:avLst/>
          </a:prstGeom>
          <a:noFill/>
        </p:spPr>
        <p:txBody>
          <a:bodyPr vert="horz" wrap="square" rtlCol="0">
            <a:spAutoFit/>
          </a:bodyPr>
          <a:lstStyle/>
          <a:p>
            <a:r>
              <a:rPr lang="en-AU" sz="3600" dirty="0">
                <a:solidFill>
                  <a:srgbClr val="000000"/>
                </a:solidFill>
                <a:latin typeface="Calibri - 27"/>
              </a:rPr>
              <a:t>a question…that inspires further ​examination</a:t>
            </a:r>
          </a:p>
        </p:txBody>
      </p:sp>
      <p:sp>
        <p:nvSpPr>
          <p:cNvPr id="9" name="TextBox 8">
            <a:extLst>
              <a:ext uri="{FF2B5EF4-FFF2-40B4-BE49-F238E27FC236}">
                <a16:creationId xmlns:a16="http://schemas.microsoft.com/office/drawing/2014/main" id="{8598E6DE-98B0-F934-CC5B-DFC6E0B0D028}"/>
              </a:ext>
            </a:extLst>
          </p:cNvPr>
          <p:cNvSpPr txBox="1"/>
          <p:nvPr/>
        </p:nvSpPr>
        <p:spPr>
          <a:xfrm>
            <a:off x="1567815" y="5731550"/>
            <a:ext cx="6275294" cy="461665"/>
          </a:xfrm>
          <a:prstGeom prst="rect">
            <a:avLst/>
          </a:prstGeom>
          <a:noFill/>
        </p:spPr>
        <p:txBody>
          <a:bodyPr vert="horz" rtlCol="0">
            <a:spAutoFit/>
          </a:bodyPr>
          <a:lstStyle/>
          <a:p>
            <a:r>
              <a:rPr lang="en-AU" sz="2400" dirty="0">
                <a:solidFill>
                  <a:srgbClr val="000000"/>
                </a:solidFill>
                <a:latin typeface="Arial - 16"/>
              </a:rPr>
              <a:t>This arouses </a:t>
            </a:r>
            <a:r>
              <a:rPr lang="en-AU" sz="2400" dirty="0">
                <a:solidFill>
                  <a:schemeClr val="accent2"/>
                </a:solidFill>
                <a:latin typeface="Arial - 16"/>
              </a:rPr>
              <a:t>curiosity</a:t>
            </a:r>
          </a:p>
        </p:txBody>
      </p:sp>
      <p:sp>
        <p:nvSpPr>
          <p:cNvPr id="11" name="TextBox 10">
            <a:extLst>
              <a:ext uri="{FF2B5EF4-FFF2-40B4-BE49-F238E27FC236}">
                <a16:creationId xmlns:a16="http://schemas.microsoft.com/office/drawing/2014/main" id="{2EB12A7A-FD0A-903A-25AB-701709BBC11F}"/>
              </a:ext>
            </a:extLst>
          </p:cNvPr>
          <p:cNvSpPr txBox="1"/>
          <p:nvPr/>
        </p:nvSpPr>
        <p:spPr>
          <a:xfrm>
            <a:off x="7648318" y="999559"/>
            <a:ext cx="4086481" cy="1569660"/>
          </a:xfrm>
          <a:prstGeom prst="rect">
            <a:avLst/>
          </a:prstGeom>
          <a:noFill/>
        </p:spPr>
        <p:txBody>
          <a:bodyPr wrap="square">
            <a:spAutoFit/>
          </a:bodyPr>
          <a:lstStyle/>
          <a:p>
            <a:r>
              <a:rPr lang="en-AU" sz="2400" dirty="0">
                <a:latin typeface="Arial - 16"/>
              </a:rPr>
              <a:t>OR A PREDICTION </a:t>
            </a:r>
            <a:r>
              <a:rPr lang="en-AU" sz="2400" dirty="0">
                <a:solidFill>
                  <a:schemeClr val="accent2"/>
                </a:solidFill>
                <a:latin typeface="Arial - 16"/>
              </a:rPr>
              <a:t>this creates motivation to find out if we are correct...</a:t>
            </a:r>
            <a:r>
              <a:rPr lang="en-AU" sz="2400" dirty="0">
                <a:latin typeface="Arial - 16"/>
              </a:rPr>
              <a:t>this</a:t>
            </a:r>
            <a:r>
              <a:rPr lang="en-AU" sz="2400" dirty="0">
                <a:solidFill>
                  <a:schemeClr val="accent2"/>
                </a:solidFill>
                <a:latin typeface="Arial - 16"/>
              </a:rPr>
              <a:t> </a:t>
            </a:r>
            <a:r>
              <a:rPr lang="en-AU" sz="2400" dirty="0">
                <a:latin typeface="Arial - 16"/>
              </a:rPr>
              <a:t>encourages </a:t>
            </a:r>
            <a:r>
              <a:rPr lang="en-AU" sz="2400" dirty="0">
                <a:solidFill>
                  <a:schemeClr val="accent2"/>
                </a:solidFill>
                <a:latin typeface="Arial - 16"/>
              </a:rPr>
              <a:t>a "buy in"</a:t>
            </a:r>
            <a:endParaRPr lang="en-US" sz="2400" dirty="0">
              <a:solidFill>
                <a:schemeClr val="accent2"/>
              </a:solidFill>
              <a:latin typeface="Arial - 16"/>
            </a:endParaRPr>
          </a:p>
        </p:txBody>
      </p:sp>
      <p:pic>
        <p:nvPicPr>
          <p:cNvPr id="12" name="Picture 11">
            <a:extLst>
              <a:ext uri="{FF2B5EF4-FFF2-40B4-BE49-F238E27FC236}">
                <a16:creationId xmlns:a16="http://schemas.microsoft.com/office/drawing/2014/main" id="{11AF8BA9-E853-CFF6-DA1E-8386D6F07817}"/>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063354" y="3659948"/>
            <a:ext cx="2560831" cy="1977389"/>
          </a:xfrm>
          <a:prstGeom prst="rect">
            <a:avLst/>
          </a:prstGeom>
          <a:solidFill>
            <a:scrgbClr r="0" g="0" b="0">
              <a:alpha val="0"/>
            </a:scrgbClr>
          </a:solidFill>
        </p:spPr>
      </p:pic>
    </p:spTree>
    <p:extLst>
      <p:ext uri="{BB962C8B-B14F-4D97-AF65-F5344CB8AC3E}">
        <p14:creationId xmlns:p14="http://schemas.microsoft.com/office/powerpoint/2010/main" val="33177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13228</TotalTime>
  <Words>2400</Words>
  <Application>Microsoft Office PowerPoint</Application>
  <PresentationFormat>Widescreen</PresentationFormat>
  <Paragraphs>229</Paragraphs>
  <Slides>36</Slides>
  <Notes>24</Notes>
  <HiddenSlides>0</HiddenSlides>
  <MMClips>1</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36</vt:i4>
      </vt:variant>
    </vt:vector>
  </HeadingPairs>
  <TitlesOfParts>
    <vt:vector size="65" baseType="lpstr">
      <vt:lpstr>  - 53</vt:lpstr>
      <vt:lpstr>Arial</vt:lpstr>
      <vt:lpstr>Arial - 16</vt:lpstr>
      <vt:lpstr>Arial - 22</vt:lpstr>
      <vt:lpstr>Arial - 24</vt:lpstr>
      <vt:lpstr>Arial - 26</vt:lpstr>
      <vt:lpstr>Arial - 37</vt:lpstr>
      <vt:lpstr>Calibri</vt:lpstr>
      <vt:lpstr>Calibri - 18</vt:lpstr>
      <vt:lpstr>Calibri - 27</vt:lpstr>
      <vt:lpstr>Calibri - 36</vt:lpstr>
      <vt:lpstr>Calibri - 40</vt:lpstr>
      <vt:lpstr>Calibri - 41</vt:lpstr>
      <vt:lpstr>Calibri Light</vt:lpstr>
      <vt:lpstr>Comic Sans MS - 11</vt:lpstr>
      <vt:lpstr>Comic Sans MS - 16</vt:lpstr>
      <vt:lpstr>Comic Sans MS - 28</vt:lpstr>
      <vt:lpstr>Comic Sans MS - 36</vt:lpstr>
      <vt:lpstr>Google Sans</vt:lpstr>
      <vt:lpstr>Lucida Sans Unicode - 36</vt:lpstr>
      <vt:lpstr>Lucida Sans Unicode - 53</vt:lpstr>
      <vt:lpstr>MS Mincho - 53</vt:lpstr>
      <vt:lpstr>Source Sans Pro</vt:lpstr>
      <vt:lpstr>Tahoma - 14</vt:lpstr>
      <vt:lpstr>Tahoma - 20</vt:lpstr>
      <vt:lpstr>Times New Roman - 24</vt:lpstr>
      <vt:lpstr>Times New Roman - 26</vt:lpstr>
      <vt:lpstr>Times New Roman - 33</vt:lpstr>
      <vt:lpstr>Office Theme</vt:lpstr>
      <vt:lpstr>PowerPoint Presentation</vt:lpstr>
      <vt:lpstr>The working mathematically outcome</vt:lpstr>
      <vt:lpstr>PowerPoint Presentation</vt:lpstr>
      <vt:lpstr>PowerPoint Presentation</vt:lpstr>
      <vt:lpstr>PowerPoint Presentation</vt:lpstr>
      <vt:lpstr>PowerPoint Presentation</vt:lpstr>
      <vt:lpstr>PowerPoint Presentation</vt:lpstr>
      <vt:lpstr>The search for Novelty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 Systems</vt:lpstr>
      <vt:lpstr>CHUNKING-STM</vt:lpstr>
      <vt:lpstr>Chunks-Example</vt:lpstr>
      <vt:lpstr>DUAL CODE Theory (DCT)</vt:lpstr>
      <vt:lpstr>TYPES OF COGNITIVE LOAD</vt:lpstr>
      <vt:lpstr>Elaborate Rehearsal</vt:lpstr>
      <vt:lpstr>PowerPoint Presentation</vt:lpstr>
      <vt:lpstr>Spacing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D'Angelo</dc:creator>
  <cp:lastModifiedBy>Angela D'Angelo</cp:lastModifiedBy>
  <cp:revision>41</cp:revision>
  <dcterms:created xsi:type="dcterms:W3CDTF">2023-11-12T03:18:23Z</dcterms:created>
  <dcterms:modified xsi:type="dcterms:W3CDTF">2023-11-23T02:13:15Z</dcterms:modified>
</cp:coreProperties>
</file>