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Lst>
  <p:notesMasterIdLst>
    <p:notesMasterId r:id="rId45"/>
  </p:notesMasterIdLst>
  <p:handoutMasterIdLst>
    <p:handoutMasterId r:id="rId46"/>
  </p:handoutMasterIdLst>
  <p:sldIdLst>
    <p:sldId id="316" r:id="rId2"/>
    <p:sldId id="336" r:id="rId3"/>
    <p:sldId id="333" r:id="rId4"/>
    <p:sldId id="334" r:id="rId5"/>
    <p:sldId id="870" r:id="rId6"/>
    <p:sldId id="871" r:id="rId7"/>
    <p:sldId id="872" r:id="rId8"/>
    <p:sldId id="873" r:id="rId9"/>
    <p:sldId id="874" r:id="rId10"/>
    <p:sldId id="405" r:id="rId11"/>
    <p:sldId id="1115" r:id="rId12"/>
    <p:sldId id="1144" r:id="rId13"/>
    <p:sldId id="673" r:id="rId14"/>
    <p:sldId id="677" r:id="rId15"/>
    <p:sldId id="672" r:id="rId16"/>
    <p:sldId id="571" r:id="rId17"/>
    <p:sldId id="679" r:id="rId18"/>
    <p:sldId id="682" r:id="rId19"/>
    <p:sldId id="488" r:id="rId20"/>
    <p:sldId id="680" r:id="rId21"/>
    <p:sldId id="865" r:id="rId22"/>
    <p:sldId id="560" r:id="rId23"/>
    <p:sldId id="561" r:id="rId24"/>
    <p:sldId id="304" r:id="rId25"/>
    <p:sldId id="305" r:id="rId26"/>
    <p:sldId id="328" r:id="rId27"/>
    <p:sldId id="868" r:id="rId28"/>
    <p:sldId id="329" r:id="rId29"/>
    <p:sldId id="330" r:id="rId30"/>
    <p:sldId id="675" r:id="rId31"/>
    <p:sldId id="867" r:id="rId32"/>
    <p:sldId id="866" r:id="rId33"/>
    <p:sldId id="338" r:id="rId34"/>
    <p:sldId id="339" r:id="rId35"/>
    <p:sldId id="557" r:id="rId36"/>
    <p:sldId id="340" r:id="rId37"/>
    <p:sldId id="308" r:id="rId38"/>
    <p:sldId id="309" r:id="rId39"/>
    <p:sldId id="310" r:id="rId40"/>
    <p:sldId id="311" r:id="rId41"/>
    <p:sldId id="572" r:id="rId42"/>
    <p:sldId id="312" r:id="rId43"/>
    <p:sldId id="313" r:id="rId44"/>
  </p:sldIdLst>
  <p:sldSz cx="9144000" cy="6858000" type="screen4x3"/>
  <p:notesSz cx="6805613" cy="9939338"/>
  <p:defaultTextStyle>
    <a:defPPr>
      <a:defRPr lang="en-AU"/>
    </a:defPPr>
    <a:lvl1pPr algn="l" rtl="0" eaLnBrk="0" fontAlgn="base" hangingPunct="0">
      <a:spcBef>
        <a:spcPct val="0"/>
      </a:spcBef>
      <a:spcAft>
        <a:spcPct val="0"/>
      </a:spcAft>
      <a:defRPr sz="1000"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000" kern="1200">
        <a:solidFill>
          <a:schemeClr val="bg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000" kern="1200">
        <a:solidFill>
          <a:schemeClr val="bg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000" kern="1200">
        <a:solidFill>
          <a:schemeClr val="bg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0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0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0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0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000"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CECCD0"/>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455"/>
    <p:restoredTop sz="94558"/>
  </p:normalViewPr>
  <p:slideViewPr>
    <p:cSldViewPr>
      <p:cViewPr varScale="1">
        <p:scale>
          <a:sx n="121" d="100"/>
          <a:sy n="121" d="100"/>
        </p:scale>
        <p:origin x="1272"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8B8DF7A9-7D43-054B-EFF1-C5FA9669FED0}"/>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88331" tIns="44166" rIns="88331" bIns="44166" numCol="1" anchor="t" anchorCtr="0" compatLnSpc="1">
            <a:prstTxWarp prst="textNoShape">
              <a:avLst/>
            </a:prstTxWarp>
          </a:bodyPr>
          <a:lstStyle>
            <a:lvl1pPr defTabSz="882650" eaLnBrk="1" fontAlgn="base" hangingPunct="1">
              <a:defRPr sz="1200">
                <a:solidFill>
                  <a:schemeClr val="tx1"/>
                </a:solidFill>
                <a:latin typeface="Arial" charset="0"/>
                <a:ea typeface="ＭＳ Ｐゴシック" charset="0"/>
                <a:cs typeface="Arial" charset="0"/>
              </a:defRPr>
            </a:lvl1pPr>
          </a:lstStyle>
          <a:p>
            <a:pPr>
              <a:defRPr/>
            </a:pPr>
            <a:endParaRPr lang="en-AU"/>
          </a:p>
        </p:txBody>
      </p:sp>
      <p:sp>
        <p:nvSpPr>
          <p:cNvPr id="191491" name="Rectangle 3">
            <a:extLst>
              <a:ext uri="{FF2B5EF4-FFF2-40B4-BE49-F238E27FC236}">
                <a16:creationId xmlns:a16="http://schemas.microsoft.com/office/drawing/2014/main" id="{8371F3A9-250A-C423-D141-C5F4232A0440}"/>
              </a:ext>
            </a:extLst>
          </p:cNvPr>
          <p:cNvSpPr>
            <a:spLocks noGrp="1" noChangeArrowheads="1"/>
          </p:cNvSpPr>
          <p:nvPr>
            <p:ph type="dt" sz="quarter" idx="1"/>
          </p:nvPr>
        </p:nvSpPr>
        <p:spPr bwMode="auto">
          <a:xfrm>
            <a:off x="3854450" y="0"/>
            <a:ext cx="2949575" cy="496888"/>
          </a:xfrm>
          <a:prstGeom prst="rect">
            <a:avLst/>
          </a:prstGeom>
          <a:noFill/>
          <a:ln>
            <a:noFill/>
          </a:ln>
          <a:effectLst/>
        </p:spPr>
        <p:txBody>
          <a:bodyPr vert="horz" wrap="square" lIns="88331" tIns="44166" rIns="88331" bIns="44166" numCol="1" anchor="t" anchorCtr="0" compatLnSpc="1">
            <a:prstTxWarp prst="textNoShape">
              <a:avLst/>
            </a:prstTxWarp>
          </a:bodyPr>
          <a:lstStyle>
            <a:lvl1pPr algn="r" defTabSz="882650" eaLnBrk="1" fontAlgn="base" hangingPunct="1">
              <a:defRPr sz="1200">
                <a:solidFill>
                  <a:schemeClr val="tx1"/>
                </a:solidFill>
                <a:latin typeface="Arial" charset="0"/>
                <a:ea typeface="ＭＳ Ｐゴシック" charset="0"/>
                <a:cs typeface="Arial" charset="0"/>
              </a:defRPr>
            </a:lvl1pPr>
          </a:lstStyle>
          <a:p>
            <a:pPr>
              <a:defRPr/>
            </a:pPr>
            <a:endParaRPr lang="en-AU"/>
          </a:p>
        </p:txBody>
      </p:sp>
      <p:sp>
        <p:nvSpPr>
          <p:cNvPr id="191492" name="Rectangle 4">
            <a:extLst>
              <a:ext uri="{FF2B5EF4-FFF2-40B4-BE49-F238E27FC236}">
                <a16:creationId xmlns:a16="http://schemas.microsoft.com/office/drawing/2014/main" id="{53FF1DDA-2760-B39D-78EA-059D4C591F6C}"/>
              </a:ext>
            </a:extLst>
          </p:cNvPr>
          <p:cNvSpPr>
            <a:spLocks noGrp="1" noChangeArrowheads="1"/>
          </p:cNvSpPr>
          <p:nvPr>
            <p:ph type="ftr" sz="quarter" idx="2"/>
          </p:nvPr>
        </p:nvSpPr>
        <p:spPr bwMode="auto">
          <a:xfrm>
            <a:off x="0" y="9440863"/>
            <a:ext cx="2949575" cy="496887"/>
          </a:xfrm>
          <a:prstGeom prst="rect">
            <a:avLst/>
          </a:prstGeom>
          <a:noFill/>
          <a:ln>
            <a:noFill/>
          </a:ln>
          <a:effectLst/>
        </p:spPr>
        <p:txBody>
          <a:bodyPr vert="horz" wrap="square" lIns="88331" tIns="44166" rIns="88331" bIns="44166" numCol="1" anchor="b" anchorCtr="0" compatLnSpc="1">
            <a:prstTxWarp prst="textNoShape">
              <a:avLst/>
            </a:prstTxWarp>
          </a:bodyPr>
          <a:lstStyle>
            <a:lvl1pPr defTabSz="882650" eaLnBrk="1" fontAlgn="base" hangingPunct="1">
              <a:defRPr sz="1200">
                <a:solidFill>
                  <a:schemeClr val="tx1"/>
                </a:solidFill>
                <a:latin typeface="Arial" charset="0"/>
                <a:ea typeface="ＭＳ Ｐゴシック" charset="0"/>
                <a:cs typeface="Arial" charset="0"/>
              </a:defRPr>
            </a:lvl1pPr>
          </a:lstStyle>
          <a:p>
            <a:pPr>
              <a:defRPr/>
            </a:pPr>
            <a:endParaRPr lang="en-AU"/>
          </a:p>
        </p:txBody>
      </p:sp>
      <p:sp>
        <p:nvSpPr>
          <p:cNvPr id="191493" name="Rectangle 5">
            <a:extLst>
              <a:ext uri="{FF2B5EF4-FFF2-40B4-BE49-F238E27FC236}">
                <a16:creationId xmlns:a16="http://schemas.microsoft.com/office/drawing/2014/main" id="{A990DE0C-AF0F-D9EE-066E-968A29186E9F}"/>
              </a:ext>
            </a:extLst>
          </p:cNvPr>
          <p:cNvSpPr>
            <a:spLocks noGrp="1" noChangeArrowheads="1"/>
          </p:cNvSpPr>
          <p:nvPr>
            <p:ph type="sldNum" sz="quarter" idx="3"/>
          </p:nvPr>
        </p:nvSpPr>
        <p:spPr bwMode="auto">
          <a:xfrm>
            <a:off x="3854450" y="9440863"/>
            <a:ext cx="2949575" cy="496887"/>
          </a:xfrm>
          <a:prstGeom prst="rect">
            <a:avLst/>
          </a:prstGeom>
          <a:noFill/>
          <a:ln>
            <a:noFill/>
          </a:ln>
          <a:effectLst/>
        </p:spPr>
        <p:txBody>
          <a:bodyPr vert="horz" wrap="square" lIns="88331" tIns="44166" rIns="88331" bIns="44166" numCol="1" anchor="b" anchorCtr="0" compatLnSpc="1">
            <a:prstTxWarp prst="textNoShape">
              <a:avLst/>
            </a:prstTxWarp>
          </a:bodyPr>
          <a:lstStyle>
            <a:lvl1pPr algn="r" defTabSz="882650" eaLnBrk="1" hangingPunct="1">
              <a:defRPr sz="1200">
                <a:solidFill>
                  <a:schemeClr val="tx1"/>
                </a:solidFill>
              </a:defRPr>
            </a:lvl1pPr>
          </a:lstStyle>
          <a:p>
            <a:fld id="{E85FD716-4529-684E-8A1B-1FB5261A5531}" type="slidenum">
              <a:rPr lang="en-AU" altLang="en-US"/>
              <a:pPr/>
              <a:t>‹#›</a:t>
            </a:fld>
            <a:endParaRPr lang="en-A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FE3AEE3-C3D6-7ADE-58B7-DF38518432A5}"/>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95680" tIns="47840" rIns="95680" bIns="47840" numCol="1" anchor="t" anchorCtr="0" compatLnSpc="1">
            <a:prstTxWarp prst="textNoShape">
              <a:avLst/>
            </a:prstTxWarp>
          </a:bodyPr>
          <a:lstStyle>
            <a:lvl1pPr defTabSz="957263" eaLnBrk="1" fontAlgn="base" hangingPunct="1">
              <a:defRPr sz="1300">
                <a:solidFill>
                  <a:schemeClr val="tx1"/>
                </a:solidFill>
                <a:latin typeface="Arial" charset="0"/>
                <a:ea typeface="ＭＳ Ｐゴシック" charset="0"/>
                <a:cs typeface="Arial" charset="0"/>
              </a:defRPr>
            </a:lvl1pPr>
          </a:lstStyle>
          <a:p>
            <a:pPr>
              <a:defRPr/>
            </a:pPr>
            <a:endParaRPr lang="en-AU"/>
          </a:p>
        </p:txBody>
      </p:sp>
      <p:sp>
        <p:nvSpPr>
          <p:cNvPr id="41987" name="Rectangle 3">
            <a:extLst>
              <a:ext uri="{FF2B5EF4-FFF2-40B4-BE49-F238E27FC236}">
                <a16:creationId xmlns:a16="http://schemas.microsoft.com/office/drawing/2014/main" id="{22639F91-728C-6067-1006-E13C1E24A296}"/>
              </a:ext>
            </a:extLst>
          </p:cNvPr>
          <p:cNvSpPr>
            <a:spLocks noGrp="1" noChangeArrowheads="1"/>
          </p:cNvSpPr>
          <p:nvPr>
            <p:ph type="dt" idx="1"/>
          </p:nvPr>
        </p:nvSpPr>
        <p:spPr bwMode="auto">
          <a:xfrm>
            <a:off x="3854450" y="0"/>
            <a:ext cx="2949575" cy="496888"/>
          </a:xfrm>
          <a:prstGeom prst="rect">
            <a:avLst/>
          </a:prstGeom>
          <a:noFill/>
          <a:ln>
            <a:noFill/>
          </a:ln>
          <a:effectLst/>
        </p:spPr>
        <p:txBody>
          <a:bodyPr vert="horz" wrap="square" lIns="95680" tIns="47840" rIns="95680" bIns="47840" numCol="1" anchor="t" anchorCtr="0" compatLnSpc="1">
            <a:prstTxWarp prst="textNoShape">
              <a:avLst/>
            </a:prstTxWarp>
          </a:bodyPr>
          <a:lstStyle>
            <a:lvl1pPr algn="r" defTabSz="957263" eaLnBrk="1" fontAlgn="base" hangingPunct="1">
              <a:defRPr sz="1300">
                <a:solidFill>
                  <a:schemeClr val="tx1"/>
                </a:solidFill>
                <a:latin typeface="Arial" charset="0"/>
                <a:ea typeface="ＭＳ Ｐゴシック" charset="0"/>
                <a:cs typeface="Arial" charset="0"/>
              </a:defRPr>
            </a:lvl1pPr>
          </a:lstStyle>
          <a:p>
            <a:pPr>
              <a:defRPr/>
            </a:pPr>
            <a:endParaRPr lang="en-AU"/>
          </a:p>
        </p:txBody>
      </p:sp>
      <p:sp>
        <p:nvSpPr>
          <p:cNvPr id="13316" name="Rectangle 4">
            <a:extLst>
              <a:ext uri="{FF2B5EF4-FFF2-40B4-BE49-F238E27FC236}">
                <a16:creationId xmlns:a16="http://schemas.microsoft.com/office/drawing/2014/main" id="{79A6AB86-EE0B-5C30-4E50-CF3BED2CFA51}"/>
              </a:ext>
            </a:extLst>
          </p:cNvPr>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a:extLst>
              <a:ext uri="{FF2B5EF4-FFF2-40B4-BE49-F238E27FC236}">
                <a16:creationId xmlns:a16="http://schemas.microsoft.com/office/drawing/2014/main" id="{2C45D2F8-3494-5EE3-211D-CE2C23B4B92B}"/>
              </a:ext>
            </a:extLst>
          </p:cNvPr>
          <p:cNvSpPr>
            <a:spLocks noGrp="1" noChangeArrowheads="1"/>
          </p:cNvSpPr>
          <p:nvPr>
            <p:ph type="body" sz="quarter" idx="3"/>
          </p:nvPr>
        </p:nvSpPr>
        <p:spPr bwMode="auto">
          <a:xfrm>
            <a:off x="681038" y="4721225"/>
            <a:ext cx="5443537" cy="4471988"/>
          </a:xfrm>
          <a:prstGeom prst="rect">
            <a:avLst/>
          </a:prstGeom>
          <a:noFill/>
          <a:ln>
            <a:noFill/>
          </a:ln>
          <a:effectLst/>
        </p:spPr>
        <p:txBody>
          <a:bodyPr vert="horz" wrap="square" lIns="95680" tIns="47840" rIns="95680" bIns="4784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1990" name="Rectangle 6">
            <a:extLst>
              <a:ext uri="{FF2B5EF4-FFF2-40B4-BE49-F238E27FC236}">
                <a16:creationId xmlns:a16="http://schemas.microsoft.com/office/drawing/2014/main" id="{36AEB754-2EBA-E363-6A09-B187763CCC2A}"/>
              </a:ext>
            </a:extLst>
          </p:cNvPr>
          <p:cNvSpPr>
            <a:spLocks noGrp="1" noChangeArrowheads="1"/>
          </p:cNvSpPr>
          <p:nvPr>
            <p:ph type="ftr" sz="quarter" idx="4"/>
          </p:nvPr>
        </p:nvSpPr>
        <p:spPr bwMode="auto">
          <a:xfrm>
            <a:off x="0" y="9440863"/>
            <a:ext cx="2949575" cy="496887"/>
          </a:xfrm>
          <a:prstGeom prst="rect">
            <a:avLst/>
          </a:prstGeom>
          <a:noFill/>
          <a:ln>
            <a:noFill/>
          </a:ln>
          <a:effectLst/>
        </p:spPr>
        <p:txBody>
          <a:bodyPr vert="horz" wrap="square" lIns="95680" tIns="47840" rIns="95680" bIns="47840" numCol="1" anchor="b" anchorCtr="0" compatLnSpc="1">
            <a:prstTxWarp prst="textNoShape">
              <a:avLst/>
            </a:prstTxWarp>
          </a:bodyPr>
          <a:lstStyle>
            <a:lvl1pPr defTabSz="957263" eaLnBrk="1" fontAlgn="base" hangingPunct="1">
              <a:defRPr sz="1300">
                <a:solidFill>
                  <a:schemeClr val="tx1"/>
                </a:solidFill>
                <a:latin typeface="Arial" charset="0"/>
                <a:ea typeface="ＭＳ Ｐゴシック" charset="0"/>
                <a:cs typeface="Arial" charset="0"/>
              </a:defRPr>
            </a:lvl1pPr>
          </a:lstStyle>
          <a:p>
            <a:pPr>
              <a:defRPr/>
            </a:pPr>
            <a:endParaRPr lang="en-AU"/>
          </a:p>
        </p:txBody>
      </p:sp>
      <p:sp>
        <p:nvSpPr>
          <p:cNvPr id="41991" name="Rectangle 7">
            <a:extLst>
              <a:ext uri="{FF2B5EF4-FFF2-40B4-BE49-F238E27FC236}">
                <a16:creationId xmlns:a16="http://schemas.microsoft.com/office/drawing/2014/main" id="{33DDBC50-A59F-7219-D2E0-C9FAC7C829F9}"/>
              </a:ext>
            </a:extLst>
          </p:cNvPr>
          <p:cNvSpPr>
            <a:spLocks noGrp="1" noChangeArrowheads="1"/>
          </p:cNvSpPr>
          <p:nvPr>
            <p:ph type="sldNum" sz="quarter" idx="5"/>
          </p:nvPr>
        </p:nvSpPr>
        <p:spPr bwMode="auto">
          <a:xfrm>
            <a:off x="3854450" y="9440863"/>
            <a:ext cx="2949575" cy="496887"/>
          </a:xfrm>
          <a:prstGeom prst="rect">
            <a:avLst/>
          </a:prstGeom>
          <a:noFill/>
          <a:ln>
            <a:noFill/>
          </a:ln>
          <a:effectLst/>
        </p:spPr>
        <p:txBody>
          <a:bodyPr vert="horz" wrap="square" lIns="95680" tIns="47840" rIns="95680" bIns="47840" numCol="1" anchor="b" anchorCtr="0" compatLnSpc="1">
            <a:prstTxWarp prst="textNoShape">
              <a:avLst/>
            </a:prstTxWarp>
          </a:bodyPr>
          <a:lstStyle>
            <a:lvl1pPr algn="r" defTabSz="957263" eaLnBrk="1" hangingPunct="1">
              <a:defRPr sz="1300">
                <a:solidFill>
                  <a:schemeClr val="tx1"/>
                </a:solidFill>
              </a:defRPr>
            </a:lvl1pPr>
          </a:lstStyle>
          <a:p>
            <a:fld id="{2A86FB73-5102-5940-8FE5-A1D2F7AC7EE9}" type="slidenum">
              <a:rPr lang="en-AU" altLang="en-US"/>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D4F3FBD9-DF2F-B488-A3F2-6687919CB0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FC5E918-C26C-A040-8B91-E9B76DE91A8A}" type="slidenum">
              <a:rPr lang="en-US" altLang="en-US"/>
              <a:pPr>
                <a:spcBef>
                  <a:spcPct val="0"/>
                </a:spcBef>
              </a:pPr>
              <a:t>1</a:t>
            </a:fld>
            <a:endParaRPr lang="en-US" altLang="en-US"/>
          </a:p>
        </p:txBody>
      </p:sp>
      <p:sp>
        <p:nvSpPr>
          <p:cNvPr id="16386" name="Rectangle 2">
            <a:extLst>
              <a:ext uri="{FF2B5EF4-FFF2-40B4-BE49-F238E27FC236}">
                <a16:creationId xmlns:a16="http://schemas.microsoft.com/office/drawing/2014/main" id="{B4A4678F-B016-4C13-A5FA-52BF93F6C40C}"/>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39B396B2-76C8-6C32-DDED-3461B6752161}"/>
              </a:ext>
            </a:extLst>
          </p:cNvPr>
          <p:cNvSpPr>
            <a:spLocks noGrp="1" noChangeArrowheads="1"/>
          </p:cNvSpPr>
          <p:nvPr>
            <p:ph type="body" idx="1"/>
          </p:nvPr>
        </p:nvSpPr>
        <p:spPr>
          <a:xfrm>
            <a:off x="681038" y="4719638"/>
            <a:ext cx="5443537" cy="447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A7D0766-2482-F622-E191-148299C4F7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AB29878-D136-ED4C-8C5C-75B1FB24A5A0}" type="slidenum">
              <a:rPr lang="en-US" altLang="en-US"/>
              <a:pPr>
                <a:spcBef>
                  <a:spcPct val="0"/>
                </a:spcBef>
              </a:pPr>
              <a:t>7</a:t>
            </a:fld>
            <a:endParaRPr lang="en-US" altLang="en-US"/>
          </a:p>
        </p:txBody>
      </p:sp>
      <p:sp>
        <p:nvSpPr>
          <p:cNvPr id="35842" name="Rectangle 2">
            <a:extLst>
              <a:ext uri="{FF2B5EF4-FFF2-40B4-BE49-F238E27FC236}">
                <a16:creationId xmlns:a16="http://schemas.microsoft.com/office/drawing/2014/main" id="{C9089A9A-E17F-399B-2380-B1C87CD25B10}"/>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C13EDB5C-1374-5214-47DE-D36136F16B19}"/>
              </a:ext>
            </a:extLst>
          </p:cNvPr>
          <p:cNvSpPr>
            <a:spLocks noGrp="1" noChangeArrowheads="1"/>
          </p:cNvSpPr>
          <p:nvPr>
            <p:ph type="body" idx="1"/>
          </p:nvPr>
        </p:nvSpPr>
        <p:spPr>
          <a:xfrm>
            <a:off x="685800" y="4594225"/>
            <a:ext cx="5486400" cy="4354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because digits do not add to 7, 9 because it is only single digit number, 43 because it is only prime number, 43 because it is not a square number, 16 because it is the only even number, 25 because …? Digit in the one’s place is not a multiple of 3 </a:t>
            </a:r>
          </a:p>
        </p:txBody>
      </p:sp>
      <p:sp>
        <p:nvSpPr>
          <p:cNvPr id="4" name="Slide Number Placeholder 3"/>
          <p:cNvSpPr>
            <a:spLocks noGrp="1"/>
          </p:cNvSpPr>
          <p:nvPr>
            <p:ph type="sldNum" sz="quarter" idx="5"/>
          </p:nvPr>
        </p:nvSpPr>
        <p:spPr/>
        <p:txBody>
          <a:bodyPr/>
          <a:lstStyle/>
          <a:p>
            <a:fld id="{2A86FB73-5102-5940-8FE5-A1D2F7AC7EE9}" type="slidenum">
              <a:rPr lang="en-AU" altLang="en-US" smtClean="0"/>
              <a:pPr/>
              <a:t>16</a:t>
            </a:fld>
            <a:endParaRPr lang="en-AU" altLang="en-US"/>
          </a:p>
        </p:txBody>
      </p:sp>
    </p:spTree>
    <p:extLst>
      <p:ext uri="{BB962C8B-B14F-4D97-AF65-F5344CB8AC3E}">
        <p14:creationId xmlns:p14="http://schemas.microsoft.com/office/powerpoint/2010/main" val="67174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ADAAD983-25A5-9BF3-A7F6-C5D7043D91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7F4FD0D-8CA2-5F49-8E0F-8E4FBBC5B646}" type="slidenum">
              <a:rPr lang="en-AU" altLang="en-US" sz="1300"/>
              <a:pPr>
                <a:spcBef>
                  <a:spcPct val="0"/>
                </a:spcBef>
              </a:pPr>
              <a:t>42</a:t>
            </a:fld>
            <a:endParaRPr lang="en-AU" altLang="en-US" sz="1300"/>
          </a:p>
        </p:txBody>
      </p:sp>
      <p:sp>
        <p:nvSpPr>
          <p:cNvPr id="30722" name="Rectangle 2">
            <a:extLst>
              <a:ext uri="{FF2B5EF4-FFF2-40B4-BE49-F238E27FC236}">
                <a16:creationId xmlns:a16="http://schemas.microsoft.com/office/drawing/2014/main" id="{CED35A2A-23D8-E307-CFF8-4C3D5B72CCD3}"/>
              </a:ext>
            </a:extLst>
          </p:cNvPr>
          <p:cNvSpPr>
            <a:spLocks noGrp="1" noRot="1" noChangeAspect="1" noChangeArrowheads="1" noTextEdit="1"/>
          </p:cNvSpPr>
          <p:nvPr>
            <p:ph type="sldImg"/>
          </p:nvPr>
        </p:nvSpPr>
        <p:spPr>
          <a:xfrm>
            <a:off x="919163" y="744538"/>
            <a:ext cx="4970462" cy="3727450"/>
          </a:xfrm>
          <a:ln/>
        </p:spPr>
      </p:sp>
      <p:sp>
        <p:nvSpPr>
          <p:cNvPr id="30723" name="Rectangle 3">
            <a:extLst>
              <a:ext uri="{FF2B5EF4-FFF2-40B4-BE49-F238E27FC236}">
                <a16:creationId xmlns:a16="http://schemas.microsoft.com/office/drawing/2014/main" id="{2136E684-C5E9-6CB3-677F-E2D0AA891CAB}"/>
              </a:ext>
            </a:extLst>
          </p:cNvPr>
          <p:cNvSpPr>
            <a:spLocks noGrp="1" noChangeArrowheads="1"/>
          </p:cNvSpPr>
          <p:nvPr>
            <p:ph type="body" idx="1"/>
          </p:nvPr>
        </p:nvSpPr>
        <p:spPr>
          <a:xfrm>
            <a:off x="681038" y="4722813"/>
            <a:ext cx="5443537" cy="4471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ECFA2700-1AA8-1DB7-27AF-7DD112275A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95726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95726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9D1561B-D6FA-9848-9138-7B17AEBE527A}" type="slidenum">
              <a:rPr lang="en-AU" altLang="en-US" sz="1300"/>
              <a:pPr>
                <a:spcBef>
                  <a:spcPct val="0"/>
                </a:spcBef>
              </a:pPr>
              <a:t>43</a:t>
            </a:fld>
            <a:endParaRPr lang="en-AU" altLang="en-US" sz="1300"/>
          </a:p>
        </p:txBody>
      </p:sp>
      <p:sp>
        <p:nvSpPr>
          <p:cNvPr id="32770" name="Rectangle 2">
            <a:extLst>
              <a:ext uri="{FF2B5EF4-FFF2-40B4-BE49-F238E27FC236}">
                <a16:creationId xmlns:a16="http://schemas.microsoft.com/office/drawing/2014/main" id="{A56110F3-8425-0622-495E-D8CFB7FD710F}"/>
              </a:ext>
            </a:extLst>
          </p:cNvPr>
          <p:cNvSpPr>
            <a:spLocks noGrp="1" noRot="1" noChangeAspect="1" noChangeArrowheads="1" noTextEdit="1"/>
          </p:cNvSpPr>
          <p:nvPr>
            <p:ph type="sldImg"/>
          </p:nvPr>
        </p:nvSpPr>
        <p:spPr>
          <a:xfrm>
            <a:off x="919163" y="744538"/>
            <a:ext cx="4970462" cy="3727450"/>
          </a:xfrm>
          <a:ln/>
        </p:spPr>
      </p:sp>
      <p:sp>
        <p:nvSpPr>
          <p:cNvPr id="32771" name="Rectangle 3">
            <a:extLst>
              <a:ext uri="{FF2B5EF4-FFF2-40B4-BE49-F238E27FC236}">
                <a16:creationId xmlns:a16="http://schemas.microsoft.com/office/drawing/2014/main" id="{C0C42C39-B09F-7E58-40A0-E26B110C65A6}"/>
              </a:ext>
            </a:extLst>
          </p:cNvPr>
          <p:cNvSpPr>
            <a:spLocks noGrp="1" noChangeArrowheads="1"/>
          </p:cNvSpPr>
          <p:nvPr>
            <p:ph type="body" idx="1"/>
          </p:nvPr>
        </p:nvSpPr>
        <p:spPr>
          <a:xfrm>
            <a:off x="681038" y="4722813"/>
            <a:ext cx="5443537" cy="4471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85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17539E-D4FA-A407-D718-BAF4E6221EDF}"/>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5" name="Rectangle 20">
            <a:extLst>
              <a:ext uri="{FF2B5EF4-FFF2-40B4-BE49-F238E27FC236}">
                <a16:creationId xmlns:a16="http://schemas.microsoft.com/office/drawing/2014/main" id="{55C49E7B-B56D-B0C9-FD21-4F36ED27562F}"/>
              </a:ext>
            </a:extLst>
          </p:cNvPr>
          <p:cNvSpPr>
            <a:spLocks noGrp="1" noChangeArrowheads="1"/>
          </p:cNvSpPr>
          <p:nvPr>
            <p:ph type="sldNum" sz="quarter" idx="11"/>
          </p:nvPr>
        </p:nvSpPr>
        <p:spPr>
          <a:ln/>
        </p:spPr>
        <p:txBody>
          <a:bodyPr/>
          <a:lstStyle>
            <a:lvl1pPr>
              <a:defRPr/>
            </a:lvl1pPr>
          </a:lstStyle>
          <a:p>
            <a:fld id="{56362CEF-7C56-9540-9308-F16FB40B01F0}" type="slidenum">
              <a:rPr lang="en-AU" altLang="en-US"/>
              <a:pPr/>
              <a:t>‹#›</a:t>
            </a:fld>
            <a:endParaRPr lang="en-AU" altLang="en-US"/>
          </a:p>
        </p:txBody>
      </p:sp>
    </p:spTree>
    <p:extLst>
      <p:ext uri="{BB962C8B-B14F-4D97-AF65-F5344CB8AC3E}">
        <p14:creationId xmlns:p14="http://schemas.microsoft.com/office/powerpoint/2010/main" val="959795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06A715-EA39-06C4-13DB-F72C69A8EE29}"/>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5" name="Rectangle 20">
            <a:extLst>
              <a:ext uri="{FF2B5EF4-FFF2-40B4-BE49-F238E27FC236}">
                <a16:creationId xmlns:a16="http://schemas.microsoft.com/office/drawing/2014/main" id="{4171C57C-BEE3-32BB-E2C0-B7828EE410FC}"/>
              </a:ext>
            </a:extLst>
          </p:cNvPr>
          <p:cNvSpPr>
            <a:spLocks noGrp="1" noChangeArrowheads="1"/>
          </p:cNvSpPr>
          <p:nvPr>
            <p:ph type="sldNum" sz="quarter" idx="11"/>
          </p:nvPr>
        </p:nvSpPr>
        <p:spPr>
          <a:ln/>
        </p:spPr>
        <p:txBody>
          <a:bodyPr/>
          <a:lstStyle>
            <a:lvl1pPr>
              <a:defRPr/>
            </a:lvl1pPr>
          </a:lstStyle>
          <a:p>
            <a:fld id="{5D60C4CB-8EC8-5B44-AC7A-9A224ACFA5E9}" type="slidenum">
              <a:rPr lang="en-AU" altLang="en-US"/>
              <a:pPr/>
              <a:t>‹#›</a:t>
            </a:fld>
            <a:endParaRPr lang="en-AU" altLang="en-US"/>
          </a:p>
        </p:txBody>
      </p:sp>
    </p:spTree>
    <p:extLst>
      <p:ext uri="{BB962C8B-B14F-4D97-AF65-F5344CB8AC3E}">
        <p14:creationId xmlns:p14="http://schemas.microsoft.com/office/powerpoint/2010/main" val="167527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8483473-98B1-DA19-7CB1-19A1E8E824C7}"/>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4" name="Rectangle 20">
            <a:extLst>
              <a:ext uri="{FF2B5EF4-FFF2-40B4-BE49-F238E27FC236}">
                <a16:creationId xmlns:a16="http://schemas.microsoft.com/office/drawing/2014/main" id="{07E52668-DB7E-692E-8688-E97C1F68B74E}"/>
              </a:ext>
            </a:extLst>
          </p:cNvPr>
          <p:cNvSpPr>
            <a:spLocks noGrp="1" noChangeArrowheads="1"/>
          </p:cNvSpPr>
          <p:nvPr>
            <p:ph type="sldNum" sz="quarter" idx="11"/>
          </p:nvPr>
        </p:nvSpPr>
        <p:spPr>
          <a:ln/>
        </p:spPr>
        <p:txBody>
          <a:bodyPr/>
          <a:lstStyle>
            <a:lvl1pPr>
              <a:defRPr/>
            </a:lvl1pPr>
          </a:lstStyle>
          <a:p>
            <a:fld id="{DED0DC14-192A-4743-9E99-E6761B5175B3}" type="slidenum">
              <a:rPr lang="en-AU" altLang="en-US"/>
              <a:pPr/>
              <a:t>‹#›</a:t>
            </a:fld>
            <a:endParaRPr lang="en-AU" altLang="en-US"/>
          </a:p>
        </p:txBody>
      </p:sp>
    </p:spTree>
    <p:extLst>
      <p:ext uri="{BB962C8B-B14F-4D97-AF65-F5344CB8AC3E}">
        <p14:creationId xmlns:p14="http://schemas.microsoft.com/office/powerpoint/2010/main" val="3361821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9" name="Rectangle 3"/>
          <p:cNvSpPr>
            <a:spLocks noGrp="1" noChangeArrowheads="1"/>
          </p:cNvSpPr>
          <p:nvPr>
            <p:ph type="ctrTitle"/>
          </p:nvPr>
        </p:nvSpPr>
        <p:spPr>
          <a:xfrm>
            <a:off x="682625" y="1557338"/>
            <a:ext cx="6553200" cy="1295400"/>
          </a:xfrm>
          <a:prstGeom prst="rect">
            <a:avLst/>
          </a:prstGeom>
        </p:spPr>
        <p:txBody>
          <a:bodyPr/>
          <a:lstStyle>
            <a:lvl1pPr>
              <a:defRPr sz="3200">
                <a:solidFill>
                  <a:schemeClr val="bg1"/>
                </a:solidFill>
              </a:defRPr>
            </a:lvl1pPr>
          </a:lstStyle>
          <a:p>
            <a:pPr lvl="0"/>
            <a:r>
              <a:rPr lang="en-US" noProof="0"/>
              <a:t>Click to edit Master title style</a:t>
            </a:r>
          </a:p>
        </p:txBody>
      </p:sp>
      <p:sp>
        <p:nvSpPr>
          <p:cNvPr id="39940" name="Rectangle 4"/>
          <p:cNvSpPr>
            <a:spLocks noGrp="1" noChangeArrowheads="1"/>
          </p:cNvSpPr>
          <p:nvPr>
            <p:ph type="subTitle" idx="1"/>
          </p:nvPr>
        </p:nvSpPr>
        <p:spPr>
          <a:xfrm>
            <a:off x="682625" y="3357563"/>
            <a:ext cx="5859463" cy="503237"/>
          </a:xfrm>
          <a:prstGeom prst="rect">
            <a:avLst/>
          </a:prstGeom>
        </p:spPr>
        <p:txBody>
          <a:bodyPr/>
          <a:lstStyle>
            <a:lvl1pPr marL="0" indent="0">
              <a:buFontTx/>
              <a:buNone/>
              <a:defRPr sz="2200">
                <a:solidFill>
                  <a:schemeClr val="bg1"/>
                </a:solidFill>
              </a:defRPr>
            </a:lvl1pPr>
          </a:lstStyle>
          <a:p>
            <a:pPr lvl="0"/>
            <a:r>
              <a:rPr lang="en-US" noProof="0"/>
              <a:t>Click to edit Master subtitle style</a:t>
            </a:r>
          </a:p>
        </p:txBody>
      </p:sp>
    </p:spTree>
    <p:extLst>
      <p:ext uri="{BB962C8B-B14F-4D97-AF65-F5344CB8AC3E}">
        <p14:creationId xmlns:p14="http://schemas.microsoft.com/office/powerpoint/2010/main" val="2930102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112E31-8B4E-2174-0F19-B2DE1981DFAB}"/>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5" name="Rectangle 20">
            <a:extLst>
              <a:ext uri="{FF2B5EF4-FFF2-40B4-BE49-F238E27FC236}">
                <a16:creationId xmlns:a16="http://schemas.microsoft.com/office/drawing/2014/main" id="{BC6789E9-0ACF-2526-E60F-1D216D2335C7}"/>
              </a:ext>
            </a:extLst>
          </p:cNvPr>
          <p:cNvSpPr>
            <a:spLocks noGrp="1" noChangeArrowheads="1"/>
          </p:cNvSpPr>
          <p:nvPr>
            <p:ph type="sldNum" sz="quarter" idx="11"/>
          </p:nvPr>
        </p:nvSpPr>
        <p:spPr>
          <a:ln/>
        </p:spPr>
        <p:txBody>
          <a:bodyPr/>
          <a:lstStyle>
            <a:lvl1pPr>
              <a:defRPr/>
            </a:lvl1pPr>
          </a:lstStyle>
          <a:p>
            <a:fld id="{BDA30354-0A10-4540-9639-89E5BF876DDD}" type="slidenum">
              <a:rPr lang="en-AU" altLang="en-US"/>
              <a:pPr/>
              <a:t>‹#›</a:t>
            </a:fld>
            <a:endParaRPr lang="en-AU" altLang="en-US"/>
          </a:p>
        </p:txBody>
      </p:sp>
    </p:spTree>
    <p:extLst>
      <p:ext uri="{BB962C8B-B14F-4D97-AF65-F5344CB8AC3E}">
        <p14:creationId xmlns:p14="http://schemas.microsoft.com/office/powerpoint/2010/main" val="167081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A4227D-2923-EBD4-39EF-9DEC3FCEBCD8}"/>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5" name="Rectangle 20">
            <a:extLst>
              <a:ext uri="{FF2B5EF4-FFF2-40B4-BE49-F238E27FC236}">
                <a16:creationId xmlns:a16="http://schemas.microsoft.com/office/drawing/2014/main" id="{66320CAA-AE72-3931-6053-B8CDAC5F41CF}"/>
              </a:ext>
            </a:extLst>
          </p:cNvPr>
          <p:cNvSpPr>
            <a:spLocks noGrp="1" noChangeArrowheads="1"/>
          </p:cNvSpPr>
          <p:nvPr>
            <p:ph type="sldNum" sz="quarter" idx="11"/>
          </p:nvPr>
        </p:nvSpPr>
        <p:spPr>
          <a:ln/>
        </p:spPr>
        <p:txBody>
          <a:bodyPr/>
          <a:lstStyle>
            <a:lvl1pPr>
              <a:defRPr/>
            </a:lvl1pPr>
          </a:lstStyle>
          <a:p>
            <a:fld id="{421EC927-493E-C849-81DB-D7A591735B23}" type="slidenum">
              <a:rPr lang="en-AU" altLang="en-US"/>
              <a:pPr/>
              <a:t>‹#›</a:t>
            </a:fld>
            <a:endParaRPr lang="en-AU" altLang="en-US"/>
          </a:p>
        </p:txBody>
      </p:sp>
    </p:spTree>
    <p:extLst>
      <p:ext uri="{BB962C8B-B14F-4D97-AF65-F5344CB8AC3E}">
        <p14:creationId xmlns:p14="http://schemas.microsoft.com/office/powerpoint/2010/main" val="58753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74D992-0531-5CC7-EE52-DF0E9393AC6E}"/>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6" name="Rectangle 20">
            <a:extLst>
              <a:ext uri="{FF2B5EF4-FFF2-40B4-BE49-F238E27FC236}">
                <a16:creationId xmlns:a16="http://schemas.microsoft.com/office/drawing/2014/main" id="{D11C7EF1-29B4-9D7B-C3DD-8EC916B75D7B}"/>
              </a:ext>
            </a:extLst>
          </p:cNvPr>
          <p:cNvSpPr>
            <a:spLocks noGrp="1" noChangeArrowheads="1"/>
          </p:cNvSpPr>
          <p:nvPr>
            <p:ph type="sldNum" sz="quarter" idx="11"/>
          </p:nvPr>
        </p:nvSpPr>
        <p:spPr>
          <a:ln/>
        </p:spPr>
        <p:txBody>
          <a:bodyPr/>
          <a:lstStyle>
            <a:lvl1pPr>
              <a:defRPr/>
            </a:lvl1pPr>
          </a:lstStyle>
          <a:p>
            <a:fld id="{328674EF-19E2-BC47-9A3E-AF347EC4320B}" type="slidenum">
              <a:rPr lang="en-AU" altLang="en-US"/>
              <a:pPr/>
              <a:t>‹#›</a:t>
            </a:fld>
            <a:endParaRPr lang="en-AU" altLang="en-US"/>
          </a:p>
        </p:txBody>
      </p:sp>
    </p:spTree>
    <p:extLst>
      <p:ext uri="{BB962C8B-B14F-4D97-AF65-F5344CB8AC3E}">
        <p14:creationId xmlns:p14="http://schemas.microsoft.com/office/powerpoint/2010/main" val="30570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F53AE7-510C-2FFD-AEC2-1A7C879E7210}"/>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8" name="Rectangle 20">
            <a:extLst>
              <a:ext uri="{FF2B5EF4-FFF2-40B4-BE49-F238E27FC236}">
                <a16:creationId xmlns:a16="http://schemas.microsoft.com/office/drawing/2014/main" id="{5218DB82-66EA-C890-E6A5-17C9C9DEC07D}"/>
              </a:ext>
            </a:extLst>
          </p:cNvPr>
          <p:cNvSpPr>
            <a:spLocks noGrp="1" noChangeArrowheads="1"/>
          </p:cNvSpPr>
          <p:nvPr>
            <p:ph type="sldNum" sz="quarter" idx="11"/>
          </p:nvPr>
        </p:nvSpPr>
        <p:spPr>
          <a:ln/>
        </p:spPr>
        <p:txBody>
          <a:bodyPr/>
          <a:lstStyle>
            <a:lvl1pPr>
              <a:defRPr/>
            </a:lvl1pPr>
          </a:lstStyle>
          <a:p>
            <a:fld id="{57D42029-B8A3-3645-82D9-BEED15E547F1}" type="slidenum">
              <a:rPr lang="en-AU" altLang="en-US"/>
              <a:pPr/>
              <a:t>‹#›</a:t>
            </a:fld>
            <a:endParaRPr lang="en-AU" altLang="en-US"/>
          </a:p>
        </p:txBody>
      </p:sp>
    </p:spTree>
    <p:extLst>
      <p:ext uri="{BB962C8B-B14F-4D97-AF65-F5344CB8AC3E}">
        <p14:creationId xmlns:p14="http://schemas.microsoft.com/office/powerpoint/2010/main" val="309132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4">
            <a:extLst>
              <a:ext uri="{FF2B5EF4-FFF2-40B4-BE49-F238E27FC236}">
                <a16:creationId xmlns:a16="http://schemas.microsoft.com/office/drawing/2014/main" id="{2DA80FDF-37F3-0D1F-5928-D5621561EB51}"/>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4" name="Rectangle 20">
            <a:extLst>
              <a:ext uri="{FF2B5EF4-FFF2-40B4-BE49-F238E27FC236}">
                <a16:creationId xmlns:a16="http://schemas.microsoft.com/office/drawing/2014/main" id="{41FC3A19-39F3-0FDA-F1A0-036AE3CBF6EE}"/>
              </a:ext>
            </a:extLst>
          </p:cNvPr>
          <p:cNvSpPr>
            <a:spLocks noGrp="1" noChangeArrowheads="1"/>
          </p:cNvSpPr>
          <p:nvPr>
            <p:ph type="sldNum" sz="quarter" idx="11"/>
          </p:nvPr>
        </p:nvSpPr>
        <p:spPr>
          <a:ln/>
        </p:spPr>
        <p:txBody>
          <a:bodyPr/>
          <a:lstStyle>
            <a:lvl1pPr>
              <a:defRPr/>
            </a:lvl1pPr>
          </a:lstStyle>
          <a:p>
            <a:fld id="{E3BD340B-B82E-A940-853A-F4D54EB7C884}" type="slidenum">
              <a:rPr lang="en-AU" altLang="en-US"/>
              <a:pPr/>
              <a:t>‹#›</a:t>
            </a:fld>
            <a:endParaRPr lang="en-AU" altLang="en-US"/>
          </a:p>
        </p:txBody>
      </p:sp>
    </p:spTree>
    <p:extLst>
      <p:ext uri="{BB962C8B-B14F-4D97-AF65-F5344CB8AC3E}">
        <p14:creationId xmlns:p14="http://schemas.microsoft.com/office/powerpoint/2010/main" val="4183912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A1951F-C90D-A1D4-0A09-5997ACD1234D}"/>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3" name="Rectangle 20">
            <a:extLst>
              <a:ext uri="{FF2B5EF4-FFF2-40B4-BE49-F238E27FC236}">
                <a16:creationId xmlns:a16="http://schemas.microsoft.com/office/drawing/2014/main" id="{D5E339E5-5666-8602-E9F4-5C60B6FE2B7B}"/>
              </a:ext>
            </a:extLst>
          </p:cNvPr>
          <p:cNvSpPr>
            <a:spLocks noGrp="1" noChangeArrowheads="1"/>
          </p:cNvSpPr>
          <p:nvPr>
            <p:ph type="sldNum" sz="quarter" idx="11"/>
          </p:nvPr>
        </p:nvSpPr>
        <p:spPr>
          <a:ln/>
        </p:spPr>
        <p:txBody>
          <a:bodyPr/>
          <a:lstStyle>
            <a:lvl1pPr>
              <a:defRPr/>
            </a:lvl1pPr>
          </a:lstStyle>
          <a:p>
            <a:fld id="{436505F2-0F2C-FA42-86B6-DC6E35C1E4C0}" type="slidenum">
              <a:rPr lang="en-AU" altLang="en-US"/>
              <a:pPr/>
              <a:t>‹#›</a:t>
            </a:fld>
            <a:endParaRPr lang="en-AU" altLang="en-US"/>
          </a:p>
        </p:txBody>
      </p:sp>
    </p:spTree>
    <p:extLst>
      <p:ext uri="{BB962C8B-B14F-4D97-AF65-F5344CB8AC3E}">
        <p14:creationId xmlns:p14="http://schemas.microsoft.com/office/powerpoint/2010/main" val="34322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918386-EC02-1888-74AF-E2F37EACD5C9}"/>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6" name="Rectangle 20">
            <a:extLst>
              <a:ext uri="{FF2B5EF4-FFF2-40B4-BE49-F238E27FC236}">
                <a16:creationId xmlns:a16="http://schemas.microsoft.com/office/drawing/2014/main" id="{385A892B-234D-1EFC-ADC4-3454C1B25584}"/>
              </a:ext>
            </a:extLst>
          </p:cNvPr>
          <p:cNvSpPr>
            <a:spLocks noGrp="1" noChangeArrowheads="1"/>
          </p:cNvSpPr>
          <p:nvPr>
            <p:ph type="sldNum" sz="quarter" idx="11"/>
          </p:nvPr>
        </p:nvSpPr>
        <p:spPr>
          <a:ln/>
        </p:spPr>
        <p:txBody>
          <a:bodyPr/>
          <a:lstStyle>
            <a:lvl1pPr>
              <a:defRPr/>
            </a:lvl1pPr>
          </a:lstStyle>
          <a:p>
            <a:fld id="{287FB952-EE49-B24E-934C-82499C5820FD}" type="slidenum">
              <a:rPr lang="en-AU" altLang="en-US"/>
              <a:pPr/>
              <a:t>‹#›</a:t>
            </a:fld>
            <a:endParaRPr lang="en-AU" altLang="en-US"/>
          </a:p>
        </p:txBody>
      </p:sp>
    </p:spTree>
    <p:extLst>
      <p:ext uri="{BB962C8B-B14F-4D97-AF65-F5344CB8AC3E}">
        <p14:creationId xmlns:p14="http://schemas.microsoft.com/office/powerpoint/2010/main" val="178946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126A7F-488B-4AAC-70BD-23DFDE6ABD6F}"/>
              </a:ext>
            </a:extLst>
          </p:cNvPr>
          <p:cNvSpPr>
            <a:spLocks noGrp="1" noChangeArrowheads="1"/>
          </p:cNvSpPr>
          <p:nvPr>
            <p:ph type="dt" sz="half" idx="10"/>
          </p:nvPr>
        </p:nvSpPr>
        <p:spPr>
          <a:ln/>
        </p:spPr>
        <p:txBody>
          <a:bodyPr/>
          <a:lstStyle>
            <a:lvl1pPr>
              <a:defRPr/>
            </a:lvl1pPr>
          </a:lstStyle>
          <a:p>
            <a:pPr>
              <a:defRPr/>
            </a:pPr>
            <a:r>
              <a:rPr lang="en-AU" altLang="x-none"/>
              <a:t>© Dianne Siemon</a:t>
            </a:r>
          </a:p>
        </p:txBody>
      </p:sp>
      <p:sp>
        <p:nvSpPr>
          <p:cNvPr id="6" name="Rectangle 20">
            <a:extLst>
              <a:ext uri="{FF2B5EF4-FFF2-40B4-BE49-F238E27FC236}">
                <a16:creationId xmlns:a16="http://schemas.microsoft.com/office/drawing/2014/main" id="{19AF7382-191D-DCD2-2AA8-A7B2739E18CA}"/>
              </a:ext>
            </a:extLst>
          </p:cNvPr>
          <p:cNvSpPr>
            <a:spLocks noGrp="1" noChangeArrowheads="1"/>
          </p:cNvSpPr>
          <p:nvPr>
            <p:ph type="sldNum" sz="quarter" idx="11"/>
          </p:nvPr>
        </p:nvSpPr>
        <p:spPr>
          <a:ln/>
        </p:spPr>
        <p:txBody>
          <a:bodyPr/>
          <a:lstStyle>
            <a:lvl1pPr>
              <a:defRPr/>
            </a:lvl1pPr>
          </a:lstStyle>
          <a:p>
            <a:fld id="{5AC279D8-AA81-C445-82FF-A10F742D2AC1}" type="slidenum">
              <a:rPr lang="en-AU" altLang="en-US"/>
              <a:pPr/>
              <a:t>‹#›</a:t>
            </a:fld>
            <a:endParaRPr lang="en-AU" altLang="en-US"/>
          </a:p>
        </p:txBody>
      </p:sp>
    </p:spTree>
    <p:extLst>
      <p:ext uri="{BB962C8B-B14F-4D97-AF65-F5344CB8AC3E}">
        <p14:creationId xmlns:p14="http://schemas.microsoft.com/office/powerpoint/2010/main" val="300394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ED25506D-FCC2-2E01-B1D2-1DFCA242B442}"/>
              </a:ext>
            </a:extLst>
          </p:cNvPr>
          <p:cNvSpPr>
            <a:spLocks noGrp="1" noChangeArrowheads="1"/>
          </p:cNvSpPr>
          <p:nvPr>
            <p:ph type="dt" sz="half" idx="2"/>
          </p:nvPr>
        </p:nvSpPr>
        <p:spPr bwMode="auto">
          <a:xfrm>
            <a:off x="457200" y="6477000"/>
            <a:ext cx="2133600" cy="2159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base" hangingPunct="1">
              <a:defRPr sz="1100">
                <a:solidFill>
                  <a:srgbClr val="5F5F5F"/>
                </a:solidFill>
                <a:latin typeface="Arial" charset="0"/>
                <a:ea typeface="ＭＳ Ｐゴシック" charset="-128"/>
              </a:defRPr>
            </a:lvl1pPr>
          </a:lstStyle>
          <a:p>
            <a:pPr>
              <a:defRPr/>
            </a:pPr>
            <a:r>
              <a:rPr lang="en-AU" altLang="x-none"/>
              <a:t>© Dianne Siemon</a:t>
            </a:r>
          </a:p>
        </p:txBody>
      </p:sp>
      <p:sp>
        <p:nvSpPr>
          <p:cNvPr id="3092" name="Rectangle 20">
            <a:extLst>
              <a:ext uri="{FF2B5EF4-FFF2-40B4-BE49-F238E27FC236}">
                <a16:creationId xmlns:a16="http://schemas.microsoft.com/office/drawing/2014/main" id="{1880775C-2E25-595B-83CF-CACAF7E28FE0}"/>
              </a:ext>
            </a:extLst>
          </p:cNvPr>
          <p:cNvSpPr>
            <a:spLocks noGrp="1" noChangeArrowheads="1"/>
          </p:cNvSpPr>
          <p:nvPr>
            <p:ph type="sldNum" sz="quarter" idx="4"/>
          </p:nvPr>
        </p:nvSpPr>
        <p:spPr bwMode="auto">
          <a:xfrm>
            <a:off x="6781800" y="6477000"/>
            <a:ext cx="2133600" cy="215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100">
                <a:solidFill>
                  <a:srgbClr val="5F5F5F"/>
                </a:solidFill>
              </a:defRPr>
            </a:lvl1pPr>
          </a:lstStyle>
          <a:p>
            <a:fld id="{58656F62-1BF5-DC4E-92F4-D1B24C552986}" type="slidenum">
              <a:rPr lang="en-AU" altLang="en-US"/>
              <a:pPr/>
              <a:t>‹#›</a:t>
            </a:fld>
            <a:endParaRPr lang="en-AU" altLang="en-US"/>
          </a:p>
        </p:txBody>
      </p:sp>
    </p:spTree>
  </p:cSld>
  <p:clrMap bg1="lt1" tx1="dk1" bg2="lt2" tx2="dk2" accent1="accent1" accent2="accent2" accent3="accent3" accent4="accent4" accent5="accent5" accent6="accent6" hlink="hlink" folHlink="folHlink"/>
  <p:sldLayoutIdLst>
    <p:sldLayoutId id="2147483838"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9" r:id="rId13"/>
  </p:sldLayoutIdLst>
  <p:hf hdr="0" ftr="0"/>
  <p:txStyles>
    <p:titleStyle>
      <a:lvl1pPr algn="l" rtl="0" eaLnBrk="0" fontAlgn="base" hangingPunct="0">
        <a:spcBef>
          <a:spcPct val="0"/>
        </a:spcBef>
        <a:spcAft>
          <a:spcPct val="0"/>
        </a:spcAft>
        <a:defRPr sz="2500">
          <a:solidFill>
            <a:srgbClr val="EE3224"/>
          </a:solidFill>
          <a:latin typeface="+mj-lt"/>
          <a:ea typeface="+mj-ea"/>
          <a:cs typeface="+mj-cs"/>
        </a:defRPr>
      </a:lvl1pPr>
      <a:lvl2pPr algn="l" rtl="0" eaLnBrk="0" fontAlgn="base" hangingPunct="0">
        <a:spcBef>
          <a:spcPct val="0"/>
        </a:spcBef>
        <a:spcAft>
          <a:spcPct val="0"/>
        </a:spcAft>
        <a:defRPr sz="2500">
          <a:solidFill>
            <a:srgbClr val="EE3224"/>
          </a:solidFill>
          <a:latin typeface="Arial" charset="0"/>
          <a:ea typeface="ＭＳ Ｐゴシック" charset="0"/>
          <a:cs typeface="Arial" charset="0"/>
        </a:defRPr>
      </a:lvl2pPr>
      <a:lvl3pPr algn="l" rtl="0" eaLnBrk="0" fontAlgn="base" hangingPunct="0">
        <a:spcBef>
          <a:spcPct val="0"/>
        </a:spcBef>
        <a:spcAft>
          <a:spcPct val="0"/>
        </a:spcAft>
        <a:defRPr sz="2500">
          <a:solidFill>
            <a:srgbClr val="EE3224"/>
          </a:solidFill>
          <a:latin typeface="Arial" charset="0"/>
          <a:ea typeface="ＭＳ Ｐゴシック" charset="0"/>
          <a:cs typeface="Arial" charset="0"/>
        </a:defRPr>
      </a:lvl3pPr>
      <a:lvl4pPr algn="l" rtl="0" eaLnBrk="0" fontAlgn="base" hangingPunct="0">
        <a:spcBef>
          <a:spcPct val="0"/>
        </a:spcBef>
        <a:spcAft>
          <a:spcPct val="0"/>
        </a:spcAft>
        <a:defRPr sz="2500">
          <a:solidFill>
            <a:srgbClr val="EE3224"/>
          </a:solidFill>
          <a:latin typeface="Arial" charset="0"/>
          <a:ea typeface="ＭＳ Ｐゴシック" charset="0"/>
          <a:cs typeface="Arial" charset="0"/>
        </a:defRPr>
      </a:lvl4pPr>
      <a:lvl5pPr algn="l" rtl="0" eaLnBrk="0" fontAlgn="base" hangingPunct="0">
        <a:spcBef>
          <a:spcPct val="0"/>
        </a:spcBef>
        <a:spcAft>
          <a:spcPct val="0"/>
        </a:spcAft>
        <a:defRPr sz="2500">
          <a:solidFill>
            <a:srgbClr val="EE3224"/>
          </a:solidFill>
          <a:latin typeface="Arial" charset="0"/>
          <a:ea typeface="ＭＳ Ｐゴシック" charset="0"/>
          <a:cs typeface="Arial" charset="0"/>
        </a:defRPr>
      </a:lvl5pPr>
      <a:lvl6pPr marL="457200" algn="l" rtl="0" fontAlgn="base">
        <a:spcBef>
          <a:spcPct val="0"/>
        </a:spcBef>
        <a:spcAft>
          <a:spcPct val="0"/>
        </a:spcAft>
        <a:defRPr sz="2500">
          <a:solidFill>
            <a:srgbClr val="EE3224"/>
          </a:solidFill>
          <a:latin typeface="Arial" charset="0"/>
          <a:ea typeface="ＭＳ Ｐゴシック" charset="0"/>
          <a:cs typeface="Arial" charset="0"/>
        </a:defRPr>
      </a:lvl6pPr>
      <a:lvl7pPr marL="914400" algn="l" rtl="0" fontAlgn="base">
        <a:spcBef>
          <a:spcPct val="0"/>
        </a:spcBef>
        <a:spcAft>
          <a:spcPct val="0"/>
        </a:spcAft>
        <a:defRPr sz="2500">
          <a:solidFill>
            <a:srgbClr val="EE3224"/>
          </a:solidFill>
          <a:latin typeface="Arial" charset="0"/>
          <a:ea typeface="ＭＳ Ｐゴシック" charset="0"/>
          <a:cs typeface="Arial" charset="0"/>
        </a:defRPr>
      </a:lvl7pPr>
      <a:lvl8pPr marL="1371600" algn="l" rtl="0" fontAlgn="base">
        <a:spcBef>
          <a:spcPct val="0"/>
        </a:spcBef>
        <a:spcAft>
          <a:spcPct val="0"/>
        </a:spcAft>
        <a:defRPr sz="2500">
          <a:solidFill>
            <a:srgbClr val="EE3224"/>
          </a:solidFill>
          <a:latin typeface="Arial" charset="0"/>
          <a:ea typeface="ＭＳ Ｐゴシック" charset="0"/>
          <a:cs typeface="Arial" charset="0"/>
        </a:defRPr>
      </a:lvl8pPr>
      <a:lvl9pPr marL="1828800" algn="l" rtl="0" fontAlgn="base">
        <a:spcBef>
          <a:spcPct val="0"/>
        </a:spcBef>
        <a:spcAft>
          <a:spcPct val="0"/>
        </a:spcAft>
        <a:defRPr sz="2500">
          <a:solidFill>
            <a:srgbClr val="EE3224"/>
          </a:solidFill>
          <a:latin typeface="Arial" charset="0"/>
          <a:ea typeface="ＭＳ Ｐゴシック" charset="0"/>
          <a:cs typeface="Arial" charset="0"/>
        </a:defRPr>
      </a:lvl9pPr>
    </p:titleStyle>
    <p:bodyStyle>
      <a:lvl1pPr marL="180975" indent="-180975" algn="l" rtl="0" eaLnBrk="0" fontAlgn="base" hangingPunct="0">
        <a:spcBef>
          <a:spcPct val="50000"/>
        </a:spcBef>
        <a:spcAft>
          <a:spcPct val="0"/>
        </a:spcAft>
        <a:buClr>
          <a:srgbClr val="887E6E"/>
        </a:buClr>
        <a:buChar char="•"/>
        <a:defRPr>
          <a:solidFill>
            <a:schemeClr val="tx1"/>
          </a:solidFill>
          <a:latin typeface="+mn-lt"/>
          <a:ea typeface="+mn-ea"/>
          <a:cs typeface="+mn-cs"/>
        </a:defRPr>
      </a:lvl1pPr>
      <a:lvl2pPr marL="485775" indent="-161925" algn="l" rtl="0" eaLnBrk="0" fontAlgn="base" hangingPunct="0">
        <a:spcBef>
          <a:spcPct val="25000"/>
        </a:spcBef>
        <a:spcAft>
          <a:spcPct val="0"/>
        </a:spcAft>
        <a:buClr>
          <a:srgbClr val="887E6E"/>
        </a:buClr>
        <a:buFont typeface="Arial" panose="020B0604020202020204" pitchFamily="34" charset="0"/>
        <a:buChar char="–"/>
        <a:defRPr>
          <a:solidFill>
            <a:schemeClr val="tx1"/>
          </a:solidFill>
          <a:latin typeface="+mn-lt"/>
          <a:ea typeface="Arial" charset="0"/>
          <a:cs typeface="+mn-cs"/>
        </a:defRPr>
      </a:lvl2pPr>
      <a:lvl3pPr marL="795338" indent="-161925" algn="l" rtl="0" eaLnBrk="0" fontAlgn="base" hangingPunct="0">
        <a:spcBef>
          <a:spcPct val="25000"/>
        </a:spcBef>
        <a:spcAft>
          <a:spcPct val="0"/>
        </a:spcAft>
        <a:buClr>
          <a:srgbClr val="887E6E"/>
        </a:buClr>
        <a:buFont typeface="Arial" panose="020B0604020202020204" pitchFamily="34" charset="0"/>
        <a:buChar char="–"/>
        <a:defRPr>
          <a:solidFill>
            <a:schemeClr val="tx1"/>
          </a:solidFill>
          <a:latin typeface="+mn-lt"/>
          <a:ea typeface="Arial" charset="0"/>
          <a:cs typeface="+mn-cs"/>
        </a:defRPr>
      </a:lvl3pPr>
      <a:lvl4pPr marL="1090613" indent="-166688" algn="l" rtl="0" eaLnBrk="0" fontAlgn="base" hangingPunct="0">
        <a:spcBef>
          <a:spcPct val="25000"/>
        </a:spcBef>
        <a:spcAft>
          <a:spcPct val="0"/>
        </a:spcAft>
        <a:buClr>
          <a:srgbClr val="887E6E"/>
        </a:buClr>
        <a:buChar char="–"/>
        <a:defRPr>
          <a:solidFill>
            <a:schemeClr val="tx1"/>
          </a:solidFill>
          <a:latin typeface="+mn-lt"/>
          <a:ea typeface="Arial" charset="0"/>
          <a:cs typeface="+mn-cs"/>
        </a:defRPr>
      </a:lvl4pPr>
      <a:lvl5pPr marL="1390650" indent="-171450" algn="l" rtl="0" eaLnBrk="0" fontAlgn="base" hangingPunct="0">
        <a:spcBef>
          <a:spcPct val="25000"/>
        </a:spcBef>
        <a:spcAft>
          <a:spcPct val="0"/>
        </a:spcAft>
        <a:buClr>
          <a:srgbClr val="887E6E"/>
        </a:buClr>
        <a:buFont typeface="Arial" panose="020B0604020202020204" pitchFamily="34" charset="0"/>
        <a:buChar char="–"/>
        <a:defRPr>
          <a:solidFill>
            <a:schemeClr val="tx1"/>
          </a:solidFill>
          <a:latin typeface="+mn-lt"/>
          <a:ea typeface="Arial" charset="0"/>
          <a:cs typeface="+mn-cs"/>
        </a:defRPr>
      </a:lvl5pPr>
      <a:lvl6pPr marL="1847850" indent="-171450" algn="l" rtl="0" fontAlgn="base">
        <a:spcBef>
          <a:spcPct val="25000"/>
        </a:spcBef>
        <a:spcAft>
          <a:spcPct val="0"/>
        </a:spcAft>
        <a:buClr>
          <a:srgbClr val="887E6E"/>
        </a:buClr>
        <a:buFont typeface="Arial" charset="0"/>
        <a:buChar char="–"/>
        <a:defRPr>
          <a:solidFill>
            <a:schemeClr val="tx1"/>
          </a:solidFill>
          <a:latin typeface="+mn-lt"/>
          <a:ea typeface="Arial" charset="0"/>
          <a:cs typeface="+mn-cs"/>
        </a:defRPr>
      </a:lvl6pPr>
      <a:lvl7pPr marL="2305050" indent="-171450" algn="l" rtl="0" fontAlgn="base">
        <a:spcBef>
          <a:spcPct val="25000"/>
        </a:spcBef>
        <a:spcAft>
          <a:spcPct val="0"/>
        </a:spcAft>
        <a:buClr>
          <a:srgbClr val="887E6E"/>
        </a:buClr>
        <a:buFont typeface="Arial" charset="0"/>
        <a:buChar char="–"/>
        <a:defRPr>
          <a:solidFill>
            <a:schemeClr val="tx1"/>
          </a:solidFill>
          <a:latin typeface="+mn-lt"/>
          <a:ea typeface="Arial" charset="0"/>
          <a:cs typeface="+mn-cs"/>
        </a:defRPr>
      </a:lvl7pPr>
      <a:lvl8pPr marL="2762250" indent="-171450" algn="l" rtl="0" fontAlgn="base">
        <a:spcBef>
          <a:spcPct val="25000"/>
        </a:spcBef>
        <a:spcAft>
          <a:spcPct val="0"/>
        </a:spcAft>
        <a:buClr>
          <a:srgbClr val="887E6E"/>
        </a:buClr>
        <a:buFont typeface="Arial" charset="0"/>
        <a:buChar char="–"/>
        <a:defRPr>
          <a:solidFill>
            <a:schemeClr val="tx1"/>
          </a:solidFill>
          <a:latin typeface="+mn-lt"/>
          <a:ea typeface="Arial" charset="0"/>
          <a:cs typeface="+mn-cs"/>
        </a:defRPr>
      </a:lvl8pPr>
      <a:lvl9pPr marL="3219450" indent="-171450" algn="l" rtl="0" fontAlgn="base">
        <a:spcBef>
          <a:spcPct val="25000"/>
        </a:spcBef>
        <a:spcAft>
          <a:spcPct val="0"/>
        </a:spcAft>
        <a:buClr>
          <a:srgbClr val="887E6E"/>
        </a:buClr>
        <a:buFont typeface="Arial" charset="0"/>
        <a:buChar char="–"/>
        <a:defRPr>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mathseducation.org.au/"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resolve.edu.au/" TargetMode="External"/><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3D53F4B1-7989-6222-0189-A70D6551C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5362" name="Rectangle 3">
            <a:extLst>
              <a:ext uri="{FF2B5EF4-FFF2-40B4-BE49-F238E27FC236}">
                <a16:creationId xmlns:a16="http://schemas.microsoft.com/office/drawing/2014/main" id="{D62D267F-E28D-AB81-5651-EEDDD51E7A0C}"/>
              </a:ext>
            </a:extLst>
          </p:cNvPr>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 hangingPunct="1"/>
            <a:endParaRPr lang="en-US" altLang="en-US"/>
          </a:p>
        </p:txBody>
      </p:sp>
      <p:sp>
        <p:nvSpPr>
          <p:cNvPr id="15364" name="Text Box 5">
            <a:extLst>
              <a:ext uri="{FF2B5EF4-FFF2-40B4-BE49-F238E27FC236}">
                <a16:creationId xmlns:a16="http://schemas.microsoft.com/office/drawing/2014/main" id="{26197B88-2312-EA17-4776-62D31ACE2AF5}"/>
              </a:ext>
            </a:extLst>
          </p:cNvPr>
          <p:cNvSpPr txBox="1">
            <a:spLocks noChangeArrowheads="1"/>
          </p:cNvSpPr>
          <p:nvPr/>
        </p:nvSpPr>
        <p:spPr bwMode="auto">
          <a:xfrm>
            <a:off x="395288" y="4114800"/>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fontAlgn="b" hangingPunct="1"/>
            <a:r>
              <a:rPr lang="en-AU" altLang="en-US" sz="3600" b="1" dirty="0"/>
              <a:t>A professional learning workshop by Emeritus Professor Dianne Siemon </a:t>
            </a:r>
          </a:p>
          <a:p>
            <a:pPr algn="ctr" eaLnBrk="1" fontAlgn="b" hangingPunct="1"/>
            <a:r>
              <a:rPr lang="en-AU" altLang="en-US" sz="3600" b="1" dirty="0"/>
              <a:t>RMIT University</a:t>
            </a:r>
            <a:endParaRPr lang="en-AU" altLang="en-US" sz="2800" b="1" dirty="0"/>
          </a:p>
        </p:txBody>
      </p:sp>
      <p:sp>
        <p:nvSpPr>
          <p:cNvPr id="3" name="TextBox 2">
            <a:extLst>
              <a:ext uri="{FF2B5EF4-FFF2-40B4-BE49-F238E27FC236}">
                <a16:creationId xmlns:a16="http://schemas.microsoft.com/office/drawing/2014/main" id="{E03165D2-94F2-230F-BA87-F09FECFF7444}"/>
              </a:ext>
            </a:extLst>
          </p:cNvPr>
          <p:cNvSpPr txBox="1"/>
          <p:nvPr/>
        </p:nvSpPr>
        <p:spPr>
          <a:xfrm>
            <a:off x="800100" y="988874"/>
            <a:ext cx="7543800" cy="2123658"/>
          </a:xfrm>
          <a:prstGeom prst="rect">
            <a:avLst/>
          </a:prstGeom>
          <a:noFill/>
        </p:spPr>
        <p:txBody>
          <a:bodyPr wrap="square" rtlCol="0">
            <a:spAutoFit/>
          </a:bodyPr>
          <a:lstStyle/>
          <a:p>
            <a:pPr algn="ctr"/>
            <a:r>
              <a:rPr lang="en-AU" altLang="en-US" sz="4400" b="1" dirty="0"/>
              <a:t>MAKING CONNECTIONS: WORKING MATHEMATICALLY</a:t>
            </a:r>
            <a:endParaRPr lang="en-AU"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le with a triangle and a triangle in the center&#10;&#10;Description automatically generated">
            <a:extLst>
              <a:ext uri="{FF2B5EF4-FFF2-40B4-BE49-F238E27FC236}">
                <a16:creationId xmlns:a16="http://schemas.microsoft.com/office/drawing/2014/main" id="{95E03C04-9AD6-138F-7923-15B28F3BC4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brightnessContrast bright="13000" contrast="-7000"/>
                    </a14:imgEffect>
                  </a14:imgLayer>
                </a14:imgProps>
              </a:ext>
            </a:extLst>
          </a:blip>
          <a:stretch>
            <a:fillRect/>
          </a:stretch>
        </p:blipFill>
        <p:spPr>
          <a:xfrm>
            <a:off x="488697" y="1369070"/>
            <a:ext cx="2461069" cy="2343875"/>
          </a:xfrm>
          <a:prstGeom prst="rect">
            <a:avLst/>
          </a:prstGeom>
        </p:spPr>
      </p:pic>
      <p:sp>
        <p:nvSpPr>
          <p:cNvPr id="324612" name="Text Box 4">
            <a:extLst>
              <a:ext uri="{FF2B5EF4-FFF2-40B4-BE49-F238E27FC236}">
                <a16:creationId xmlns:a16="http://schemas.microsoft.com/office/drawing/2014/main" id="{18F4C458-B0C0-7629-4C9A-6FB088508728}"/>
              </a:ext>
            </a:extLst>
          </p:cNvPr>
          <p:cNvSpPr txBox="1">
            <a:spLocks noChangeArrowheads="1"/>
          </p:cNvSpPr>
          <p:nvPr/>
        </p:nvSpPr>
        <p:spPr bwMode="auto">
          <a:xfrm>
            <a:off x="342900" y="234812"/>
            <a:ext cx="84582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800" b="1" dirty="0">
                <a:solidFill>
                  <a:schemeClr val="bg2">
                    <a:lumMod val="75000"/>
                  </a:schemeClr>
                </a:solidFill>
                <a:latin typeface="Arial" charset="0"/>
                <a:ea typeface="ＭＳ Ｐゴシック" charset="0"/>
              </a:rPr>
              <a:t>What is involved in solving the following? problems</a:t>
            </a:r>
            <a:r>
              <a:rPr lang="en-US" sz="2400" b="1" dirty="0">
                <a:solidFill>
                  <a:schemeClr val="bg2">
                    <a:lumMod val="75000"/>
                  </a:schemeClr>
                </a:solidFill>
                <a:latin typeface="Arial" charset="0"/>
                <a:ea typeface="ＭＳ Ｐゴシック" charset="0"/>
              </a:rPr>
              <a:t>?</a:t>
            </a:r>
          </a:p>
        </p:txBody>
      </p:sp>
      <p:sp>
        <p:nvSpPr>
          <p:cNvPr id="324615" name="Text Box 7">
            <a:extLst>
              <a:ext uri="{FF2B5EF4-FFF2-40B4-BE49-F238E27FC236}">
                <a16:creationId xmlns:a16="http://schemas.microsoft.com/office/drawing/2014/main" id="{186731D3-F531-2DAC-0AFC-E17E0CFB6839}"/>
              </a:ext>
            </a:extLst>
          </p:cNvPr>
          <p:cNvSpPr txBox="1">
            <a:spLocks noChangeArrowheads="1"/>
          </p:cNvSpPr>
          <p:nvPr/>
        </p:nvSpPr>
        <p:spPr bwMode="auto">
          <a:xfrm>
            <a:off x="3209876" y="1420296"/>
            <a:ext cx="5184119"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 hangingPunct="0">
              <a:spcBef>
                <a:spcPct val="0"/>
              </a:spcBef>
              <a:spcAft>
                <a:spcPct val="0"/>
              </a:spcAft>
              <a:defRPr sz="2000">
                <a:solidFill>
                  <a:schemeClr val="tx1"/>
                </a:solidFill>
                <a:latin typeface="Arial" charset="0"/>
                <a:ea typeface="ＭＳ Ｐゴシック" charset="0"/>
              </a:defRPr>
            </a:lvl6pPr>
            <a:lvl7pPr marL="2971800" indent="-228600" eaLnBrk="0" fontAlgn="b" hangingPunct="0">
              <a:spcBef>
                <a:spcPct val="0"/>
              </a:spcBef>
              <a:spcAft>
                <a:spcPct val="0"/>
              </a:spcAft>
              <a:defRPr sz="2000">
                <a:solidFill>
                  <a:schemeClr val="tx1"/>
                </a:solidFill>
                <a:latin typeface="Arial" charset="0"/>
                <a:ea typeface="ＭＳ Ｐゴシック" charset="0"/>
              </a:defRPr>
            </a:lvl7pPr>
            <a:lvl8pPr marL="3429000" indent="-228600" eaLnBrk="0" fontAlgn="b" hangingPunct="0">
              <a:spcBef>
                <a:spcPct val="0"/>
              </a:spcBef>
              <a:spcAft>
                <a:spcPct val="0"/>
              </a:spcAft>
              <a:defRPr sz="2000">
                <a:solidFill>
                  <a:schemeClr val="tx1"/>
                </a:solidFill>
                <a:latin typeface="Arial" charset="0"/>
                <a:ea typeface="ＭＳ Ｐゴシック" charset="0"/>
              </a:defRPr>
            </a:lvl8pPr>
            <a:lvl9pPr marL="3886200" indent="-228600" eaLnBrk="0" fontAlgn="b" hangingPunct="0">
              <a:spcBef>
                <a:spcPct val="0"/>
              </a:spcBef>
              <a:spcAft>
                <a:spcPct val="0"/>
              </a:spcAft>
              <a:defRPr sz="2000">
                <a:solidFill>
                  <a:schemeClr val="tx1"/>
                </a:solidFill>
                <a:latin typeface="Arial" charset="0"/>
                <a:ea typeface="ＭＳ Ｐゴシック" charset="0"/>
              </a:defRPr>
            </a:lvl9pPr>
          </a:lstStyle>
          <a:p>
            <a:pPr eaLnBrk="1" hangingPunct="1">
              <a:spcAft>
                <a:spcPts val="600"/>
              </a:spcAft>
              <a:defRPr/>
            </a:pPr>
            <a:r>
              <a:rPr lang="en-US" altLang="zh-CN" dirty="0">
                <a:ea typeface="宋体" charset="0"/>
                <a:cs typeface="Arial" charset="0"/>
              </a:rPr>
              <a:t>O is the centre of a circle of diameter 17 cm. ABC is a right triangle and the line BC is 5 cm long. What is the length of the line AC?</a:t>
            </a:r>
            <a:endParaRPr lang="en-AU" dirty="0">
              <a:ea typeface="宋体" charset="0"/>
              <a:cs typeface="Arial" charset="0"/>
            </a:endParaRPr>
          </a:p>
        </p:txBody>
      </p:sp>
      <p:sp>
        <p:nvSpPr>
          <p:cNvPr id="48142" name="Line 14">
            <a:extLst>
              <a:ext uri="{FF2B5EF4-FFF2-40B4-BE49-F238E27FC236}">
                <a16:creationId xmlns:a16="http://schemas.microsoft.com/office/drawing/2014/main" id="{45387781-E64D-23F6-C630-4D3DC8D059A0}"/>
              </a:ext>
            </a:extLst>
          </p:cNvPr>
          <p:cNvSpPr>
            <a:spLocks noChangeShapeType="1"/>
          </p:cNvSpPr>
          <p:nvPr/>
        </p:nvSpPr>
        <p:spPr bwMode="auto">
          <a:xfrm>
            <a:off x="2286000" y="4648200"/>
            <a:ext cx="762000" cy="6096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a:latin typeface="Arial" charset="0"/>
              <a:ea typeface="ＭＳ Ｐゴシック" charset="0"/>
              <a:cs typeface="ＭＳ Ｐゴシック" charset="0"/>
            </a:endParaRPr>
          </a:p>
        </p:txBody>
      </p:sp>
      <p:sp>
        <p:nvSpPr>
          <p:cNvPr id="48144" name="Text Box 16">
            <a:extLst>
              <a:ext uri="{FF2B5EF4-FFF2-40B4-BE49-F238E27FC236}">
                <a16:creationId xmlns:a16="http://schemas.microsoft.com/office/drawing/2014/main" id="{D3A889C8-7343-1D3B-8879-FD5DAF4478DC}"/>
              </a:ext>
            </a:extLst>
          </p:cNvPr>
          <p:cNvSpPr txBox="1">
            <a:spLocks noChangeArrowheads="1"/>
          </p:cNvSpPr>
          <p:nvPr/>
        </p:nvSpPr>
        <p:spPr bwMode="auto">
          <a:xfrm>
            <a:off x="1692275" y="4005263"/>
            <a:ext cx="304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a:latin typeface="Arial" charset="0"/>
                <a:ea typeface="ＭＳ Ｐゴシック" charset="0"/>
              </a:rPr>
              <a:t>A</a:t>
            </a:r>
            <a:endParaRPr lang="en-AU" sz="1600">
              <a:latin typeface="Arial" charset="0"/>
              <a:ea typeface="ＭＳ Ｐゴシック" charset="0"/>
            </a:endParaRPr>
          </a:p>
        </p:txBody>
      </p:sp>
      <p:sp>
        <p:nvSpPr>
          <p:cNvPr id="48146" name="Text Box 18">
            <a:extLst>
              <a:ext uri="{FF2B5EF4-FFF2-40B4-BE49-F238E27FC236}">
                <a16:creationId xmlns:a16="http://schemas.microsoft.com/office/drawing/2014/main" id="{DCBE2EDA-E4FF-6BAA-BA16-3C9A7196BFAB}"/>
              </a:ext>
            </a:extLst>
          </p:cNvPr>
          <p:cNvSpPr txBox="1">
            <a:spLocks noChangeArrowheads="1"/>
          </p:cNvSpPr>
          <p:nvPr/>
        </p:nvSpPr>
        <p:spPr bwMode="auto">
          <a:xfrm>
            <a:off x="2555875" y="4797425"/>
            <a:ext cx="304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a:latin typeface="Arial" charset="0"/>
                <a:ea typeface="ＭＳ Ｐゴシック" charset="0"/>
              </a:rPr>
              <a:t>C</a:t>
            </a:r>
            <a:endParaRPr lang="en-AU" sz="1600">
              <a:latin typeface="Arial" charset="0"/>
              <a:ea typeface="ＭＳ Ｐゴシック" charset="0"/>
            </a:endParaRPr>
          </a:p>
        </p:txBody>
      </p:sp>
      <p:sp>
        <p:nvSpPr>
          <p:cNvPr id="48147" name="Text Box 19">
            <a:extLst>
              <a:ext uri="{FF2B5EF4-FFF2-40B4-BE49-F238E27FC236}">
                <a16:creationId xmlns:a16="http://schemas.microsoft.com/office/drawing/2014/main" id="{4B19D12D-00BE-D7CB-73C3-1CB6B7B2ACCB}"/>
              </a:ext>
            </a:extLst>
          </p:cNvPr>
          <p:cNvSpPr txBox="1">
            <a:spLocks noChangeArrowheads="1"/>
          </p:cNvSpPr>
          <p:nvPr/>
        </p:nvSpPr>
        <p:spPr bwMode="auto">
          <a:xfrm>
            <a:off x="1763713" y="4797425"/>
            <a:ext cx="3048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a:latin typeface="Arial" charset="0"/>
                <a:ea typeface="ＭＳ Ｐゴシック" charset="0"/>
              </a:rPr>
              <a:t>O</a:t>
            </a:r>
            <a:endParaRPr lang="en-AU" sz="1600">
              <a:latin typeface="Arial" charset="0"/>
              <a:ea typeface="ＭＳ Ｐゴシック" charset="0"/>
            </a:endParaRPr>
          </a:p>
        </p:txBody>
      </p:sp>
      <p:grpSp>
        <p:nvGrpSpPr>
          <p:cNvPr id="69644" name="Group 28">
            <a:extLst>
              <a:ext uri="{FF2B5EF4-FFF2-40B4-BE49-F238E27FC236}">
                <a16:creationId xmlns:a16="http://schemas.microsoft.com/office/drawing/2014/main" id="{8A82B621-3084-957E-775B-B9FED4D0C5D5}"/>
              </a:ext>
            </a:extLst>
          </p:cNvPr>
          <p:cNvGrpSpPr>
            <a:grpSpLocks/>
          </p:cNvGrpSpPr>
          <p:nvPr/>
        </p:nvGrpSpPr>
        <p:grpSpPr bwMode="auto">
          <a:xfrm>
            <a:off x="6705600" y="3048000"/>
            <a:ext cx="2057400" cy="1828800"/>
            <a:chOff x="457200" y="4343400"/>
            <a:chExt cx="2057400" cy="1828800"/>
          </a:xfrm>
        </p:grpSpPr>
        <p:grpSp>
          <p:nvGrpSpPr>
            <p:cNvPr id="69651" name="Group 15">
              <a:extLst>
                <a:ext uri="{FF2B5EF4-FFF2-40B4-BE49-F238E27FC236}">
                  <a16:creationId xmlns:a16="http://schemas.microsoft.com/office/drawing/2014/main" id="{ED23AF6A-1FC1-6AB3-29D4-0F9094309756}"/>
                </a:ext>
              </a:extLst>
            </p:cNvPr>
            <p:cNvGrpSpPr>
              <a:grpSpLocks/>
            </p:cNvGrpSpPr>
            <p:nvPr/>
          </p:nvGrpSpPr>
          <p:grpSpPr bwMode="auto">
            <a:xfrm>
              <a:off x="457200" y="4343400"/>
              <a:ext cx="2057400" cy="1828800"/>
              <a:chOff x="457200" y="4343400"/>
              <a:chExt cx="2057400" cy="1828800"/>
            </a:xfrm>
          </p:grpSpPr>
          <p:grpSp>
            <p:nvGrpSpPr>
              <p:cNvPr id="69653" name="Group 14">
                <a:extLst>
                  <a:ext uri="{FF2B5EF4-FFF2-40B4-BE49-F238E27FC236}">
                    <a16:creationId xmlns:a16="http://schemas.microsoft.com/office/drawing/2014/main" id="{1BEDB506-4A9C-6E5E-4E87-487DC4CE4B2B}"/>
                  </a:ext>
                </a:extLst>
              </p:cNvPr>
              <p:cNvGrpSpPr>
                <a:grpSpLocks/>
              </p:cNvGrpSpPr>
              <p:nvPr/>
            </p:nvGrpSpPr>
            <p:grpSpPr bwMode="auto">
              <a:xfrm>
                <a:off x="609600" y="4343400"/>
                <a:ext cx="1828800" cy="1828800"/>
                <a:chOff x="609600" y="4343400"/>
                <a:chExt cx="1828800" cy="1828800"/>
              </a:xfrm>
            </p:grpSpPr>
            <p:sp>
              <p:nvSpPr>
                <p:cNvPr id="34" name="Oval 33">
                  <a:extLst>
                    <a:ext uri="{FF2B5EF4-FFF2-40B4-BE49-F238E27FC236}">
                      <a16:creationId xmlns:a16="http://schemas.microsoft.com/office/drawing/2014/main" id="{7762B3E4-7AE5-8A75-F307-1FCA266B244D}"/>
                    </a:ext>
                  </a:extLst>
                </p:cNvPr>
                <p:cNvSpPr/>
                <p:nvPr/>
              </p:nvSpPr>
              <p:spPr bwMode="auto">
                <a:xfrm>
                  <a:off x="609600" y="4343400"/>
                  <a:ext cx="1828800" cy="1828800"/>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nchor="ctr"/>
                <a:lstStyle/>
                <a:p>
                  <a:pPr>
                    <a:defRPr/>
                  </a:pPr>
                  <a:endParaRPr lang="en-US">
                    <a:solidFill>
                      <a:srgbClr val="000000"/>
                    </a:solidFill>
                    <a:latin typeface="Arial" charset="0"/>
                    <a:ea typeface="ＭＳ Ｐゴシック" charset="0"/>
                  </a:endParaRPr>
                </a:p>
              </p:txBody>
            </p:sp>
            <p:sp>
              <p:nvSpPr>
                <p:cNvPr id="69656" name="Rectangle 3">
                  <a:extLst>
                    <a:ext uri="{FF2B5EF4-FFF2-40B4-BE49-F238E27FC236}">
                      <a16:creationId xmlns:a16="http://schemas.microsoft.com/office/drawing/2014/main" id="{A8ABDB7F-3207-26D3-4DF9-EAE33C4258EC}"/>
                    </a:ext>
                  </a:extLst>
                </p:cNvPr>
                <p:cNvSpPr>
                  <a:spLocks noChangeArrowheads="1"/>
                </p:cNvSpPr>
                <p:nvPr/>
              </p:nvSpPr>
              <p:spPr bwMode="auto">
                <a:xfrm>
                  <a:off x="838200" y="4648200"/>
                  <a:ext cx="1371600" cy="1219200"/>
                </a:xfrm>
                <a:prstGeom prst="rect">
                  <a:avLst/>
                </a:prstGeom>
                <a:solidFill>
                  <a:schemeClr val="bg1"/>
                </a:solidFill>
                <a:ln w="9525">
                  <a:solidFill>
                    <a:schemeClr val="tx1"/>
                  </a:solidFill>
                  <a:round/>
                  <a:headEnd/>
                  <a:tailEnd/>
                </a:ln>
              </p:spPr>
              <p:txBody>
                <a:bodyPr anchor="ct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69654" name="TextBox 12">
                <a:extLst>
                  <a:ext uri="{FF2B5EF4-FFF2-40B4-BE49-F238E27FC236}">
                    <a16:creationId xmlns:a16="http://schemas.microsoft.com/office/drawing/2014/main" id="{550D6364-C512-FE1A-1F80-5CB6AD7586A4}"/>
                  </a:ext>
                </a:extLst>
              </p:cNvPr>
              <p:cNvSpPr txBox="1">
                <a:spLocks noChangeArrowheads="1"/>
              </p:cNvSpPr>
              <p:nvPr/>
            </p:nvSpPr>
            <p:spPr bwMode="auto">
              <a:xfrm>
                <a:off x="457200" y="4495800"/>
                <a:ext cx="2057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200">
                    <a:solidFill>
                      <a:srgbClr val="000000"/>
                    </a:solidFill>
                  </a:rPr>
                  <a:t>A                                       B</a:t>
                </a:r>
              </a:p>
              <a:p>
                <a:pPr eaLnBrk="1" hangingPunct="1"/>
                <a:endParaRPr lang="en-US" altLang="en-US" sz="1200">
                  <a:solidFill>
                    <a:srgbClr val="000000"/>
                  </a:solidFill>
                </a:endParaRPr>
              </a:p>
              <a:p>
                <a:pPr eaLnBrk="1" hangingPunct="1"/>
                <a:endParaRPr lang="en-US" altLang="en-US" sz="1200">
                  <a:solidFill>
                    <a:srgbClr val="000000"/>
                  </a:solidFill>
                </a:endParaRPr>
              </a:p>
              <a:p>
                <a:pPr eaLnBrk="1" hangingPunct="1"/>
                <a:endParaRPr lang="en-US" altLang="en-US" sz="1200">
                  <a:solidFill>
                    <a:srgbClr val="000000"/>
                  </a:solidFill>
                </a:endParaRPr>
              </a:p>
              <a:p>
                <a:pPr eaLnBrk="1" hangingPunct="1"/>
                <a:endParaRPr lang="en-US" altLang="en-US" sz="1200">
                  <a:solidFill>
                    <a:srgbClr val="000000"/>
                  </a:solidFill>
                </a:endParaRPr>
              </a:p>
              <a:p>
                <a:pPr eaLnBrk="1" hangingPunct="1"/>
                <a:endParaRPr lang="en-US" altLang="en-US" sz="1200">
                  <a:solidFill>
                    <a:srgbClr val="000000"/>
                  </a:solidFill>
                </a:endParaRPr>
              </a:p>
              <a:p>
                <a:pPr eaLnBrk="1" hangingPunct="1"/>
                <a:endParaRPr lang="en-US" altLang="en-US" sz="1200">
                  <a:solidFill>
                    <a:srgbClr val="000000"/>
                  </a:solidFill>
                </a:endParaRPr>
              </a:p>
              <a:p>
                <a:pPr eaLnBrk="1" hangingPunct="1"/>
                <a:r>
                  <a:rPr lang="en-US" altLang="en-US" sz="1200">
                    <a:solidFill>
                      <a:srgbClr val="000000"/>
                    </a:solidFill>
                  </a:rPr>
                  <a:t>C                                      D</a:t>
                </a:r>
              </a:p>
            </p:txBody>
          </p:sp>
        </p:grpSp>
        <p:cxnSp>
          <p:nvCxnSpPr>
            <p:cNvPr id="31" name="Straight Connector 30">
              <a:extLst>
                <a:ext uri="{FF2B5EF4-FFF2-40B4-BE49-F238E27FC236}">
                  <a16:creationId xmlns:a16="http://schemas.microsoft.com/office/drawing/2014/main" id="{DD79E0FD-0B88-AB38-E443-BB61EE264D65}"/>
                </a:ext>
              </a:extLst>
            </p:cNvPr>
            <p:cNvCxnSpPr>
              <a:cxnSpLocks noChangeShapeType="1"/>
            </p:cNvCxnSpPr>
            <p:nvPr/>
          </p:nvCxnSpPr>
          <p:spPr bwMode="auto">
            <a:xfrm flipV="1">
              <a:off x="838200" y="4648200"/>
              <a:ext cx="13716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9645" name="Text Box 4">
            <a:extLst>
              <a:ext uri="{FF2B5EF4-FFF2-40B4-BE49-F238E27FC236}">
                <a16:creationId xmlns:a16="http://schemas.microsoft.com/office/drawing/2014/main" id="{31183530-EC10-C808-73CC-120C825FC1C8}"/>
              </a:ext>
            </a:extLst>
          </p:cNvPr>
          <p:cNvSpPr txBox="1">
            <a:spLocks noChangeArrowheads="1"/>
          </p:cNvSpPr>
          <p:nvPr/>
        </p:nvSpPr>
        <p:spPr bwMode="auto">
          <a:xfrm>
            <a:off x="2737644" y="3299936"/>
            <a:ext cx="39893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r>
              <a:rPr lang="en-AU" altLang="en-US" sz="2000" dirty="0">
                <a:solidFill>
                  <a:schemeClr val="tx1"/>
                </a:solidFill>
              </a:rPr>
              <a:t>Find the area of the shaded part if the diameter of the circle is 22 cm and ABCD is a square    </a:t>
            </a:r>
          </a:p>
        </p:txBody>
      </p:sp>
      <p:sp>
        <p:nvSpPr>
          <p:cNvPr id="43" name="Text Box 6">
            <a:extLst>
              <a:ext uri="{FF2B5EF4-FFF2-40B4-BE49-F238E27FC236}">
                <a16:creationId xmlns:a16="http://schemas.microsoft.com/office/drawing/2014/main" id="{978620E8-1030-4087-F6AD-8A435BE344C4}"/>
              </a:ext>
            </a:extLst>
          </p:cNvPr>
          <p:cNvSpPr txBox="1">
            <a:spLocks noChangeArrowheads="1"/>
          </p:cNvSpPr>
          <p:nvPr/>
        </p:nvSpPr>
        <p:spPr bwMode="auto">
          <a:xfrm>
            <a:off x="3048000" y="5080000"/>
            <a:ext cx="5410193"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 hangingPunct="0">
              <a:spcBef>
                <a:spcPct val="0"/>
              </a:spcBef>
              <a:spcAft>
                <a:spcPct val="0"/>
              </a:spcAft>
              <a:defRPr sz="2000">
                <a:solidFill>
                  <a:schemeClr val="tx1"/>
                </a:solidFill>
                <a:latin typeface="Arial" charset="0"/>
                <a:ea typeface="ＭＳ Ｐゴシック" charset="0"/>
              </a:defRPr>
            </a:lvl6pPr>
            <a:lvl7pPr marL="2971800" indent="-228600" eaLnBrk="0" fontAlgn="b" hangingPunct="0">
              <a:spcBef>
                <a:spcPct val="0"/>
              </a:spcBef>
              <a:spcAft>
                <a:spcPct val="0"/>
              </a:spcAft>
              <a:defRPr sz="2000">
                <a:solidFill>
                  <a:schemeClr val="tx1"/>
                </a:solidFill>
                <a:latin typeface="Arial" charset="0"/>
                <a:ea typeface="ＭＳ Ｐゴシック" charset="0"/>
              </a:defRPr>
            </a:lvl7pPr>
            <a:lvl8pPr marL="3429000" indent="-228600" eaLnBrk="0" fontAlgn="b" hangingPunct="0">
              <a:spcBef>
                <a:spcPct val="0"/>
              </a:spcBef>
              <a:spcAft>
                <a:spcPct val="0"/>
              </a:spcAft>
              <a:defRPr sz="2000">
                <a:solidFill>
                  <a:schemeClr val="tx1"/>
                </a:solidFill>
                <a:latin typeface="Arial" charset="0"/>
                <a:ea typeface="ＭＳ Ｐゴシック" charset="0"/>
              </a:defRPr>
            </a:lvl8pPr>
            <a:lvl9pPr marL="3886200" indent="-228600" eaLnBrk="0" fontAlgn="b"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dirty="0">
                <a:cs typeface="Arial" charset="0"/>
              </a:rPr>
              <a:t>A hiker walked 3 km North, 5 km South-West then 2 km East. Where was he in relation to his starting point ? </a:t>
            </a:r>
          </a:p>
        </p:txBody>
      </p:sp>
      <p:pic>
        <p:nvPicPr>
          <p:cNvPr id="69648" name="Picture 1">
            <a:extLst>
              <a:ext uri="{FF2B5EF4-FFF2-40B4-BE49-F238E27FC236}">
                <a16:creationId xmlns:a16="http://schemas.microsoft.com/office/drawing/2014/main" id="{0994D157-EB1B-0334-D460-AE64735A8D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91000"/>
            <a:ext cx="14208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0693E0-6039-AD03-CF02-CB7D462E79A9}"/>
              </a:ext>
            </a:extLst>
          </p:cNvPr>
          <p:cNvSpPr txBox="1"/>
          <p:nvPr/>
        </p:nvSpPr>
        <p:spPr>
          <a:xfrm>
            <a:off x="304800" y="6477000"/>
            <a:ext cx="8686800" cy="276999"/>
          </a:xfrm>
          <a:prstGeom prst="rect">
            <a:avLst/>
          </a:prstGeom>
          <a:noFill/>
        </p:spPr>
        <p:txBody>
          <a:bodyPr wrap="square" rtlCol="0">
            <a:spAutoFit/>
          </a:bodyPr>
          <a:lstStyle/>
          <a:p>
            <a:r>
              <a:rPr lang="en-AU" sz="1200" dirty="0">
                <a:solidFill>
                  <a:schemeClr val="bg2">
                    <a:lumMod val="75000"/>
                  </a:schemeClr>
                </a:solidFill>
              </a:rPr>
              <a:t>© Dianne Siemon                                                                                                                                                                    </a:t>
            </a:r>
            <a:fld id="{DBB176F3-8D85-A842-9099-25E736982B51}" type="slidenum">
              <a:rPr lang="en-AU" sz="1200" smtClean="0">
                <a:solidFill>
                  <a:schemeClr val="bg2">
                    <a:lumMod val="75000"/>
                  </a:schemeClr>
                </a:solidFill>
              </a:rPr>
              <a:t>10</a:t>
            </a:fld>
            <a:endParaRPr lang="en-AU" sz="1200" dirty="0">
              <a:solidFill>
                <a:schemeClr val="bg2">
                  <a:lumMod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65412498-B3A8-1F7D-1CE9-5497FF07A2E0}"/>
              </a:ext>
            </a:extLst>
          </p:cNvPr>
          <p:cNvPicPr>
            <a:picLocks noChangeAspect="1"/>
          </p:cNvPicPr>
          <p:nvPr/>
        </p:nvPicPr>
        <p:blipFill>
          <a:blip r:embed="rId2"/>
          <a:stretch>
            <a:fillRect/>
          </a:stretch>
        </p:blipFill>
        <p:spPr>
          <a:xfrm>
            <a:off x="735787" y="771676"/>
            <a:ext cx="7824825" cy="5705601"/>
          </a:xfrm>
          <a:prstGeom prst="rect">
            <a:avLst/>
          </a:prstGeom>
        </p:spPr>
      </p:pic>
      <p:sp>
        <p:nvSpPr>
          <p:cNvPr id="2" name="TextBox 1">
            <a:extLst>
              <a:ext uri="{FF2B5EF4-FFF2-40B4-BE49-F238E27FC236}">
                <a16:creationId xmlns:a16="http://schemas.microsoft.com/office/drawing/2014/main" id="{20DB370B-2C19-F551-A553-6CB7CEC3ABFD}"/>
              </a:ext>
            </a:extLst>
          </p:cNvPr>
          <p:cNvSpPr txBox="1"/>
          <p:nvPr/>
        </p:nvSpPr>
        <p:spPr>
          <a:xfrm>
            <a:off x="304800" y="6477000"/>
            <a:ext cx="8686800" cy="276999"/>
          </a:xfrm>
          <a:prstGeom prst="rect">
            <a:avLst/>
          </a:prstGeom>
          <a:noFill/>
        </p:spPr>
        <p:txBody>
          <a:bodyPr wrap="square" rtlCol="0">
            <a:spAutoFit/>
          </a:bodyPr>
          <a:lstStyle/>
          <a:p>
            <a:r>
              <a:rPr lang="en-AU" sz="1200" dirty="0">
                <a:solidFill>
                  <a:schemeClr val="bg2">
                    <a:lumMod val="75000"/>
                  </a:schemeClr>
                </a:solidFill>
              </a:rPr>
              <a:t>© Dianne Siemon                                                                                                                                                                    </a:t>
            </a:r>
            <a:fld id="{DBB176F3-8D85-A842-9099-25E736982B51}" type="slidenum">
              <a:rPr lang="en-AU" sz="1200" smtClean="0">
                <a:solidFill>
                  <a:schemeClr val="bg2">
                    <a:lumMod val="75000"/>
                  </a:schemeClr>
                </a:solidFill>
              </a:rPr>
              <a:t>11</a:t>
            </a:fld>
            <a:endParaRPr lang="en-AU" sz="1200" dirty="0">
              <a:solidFill>
                <a:schemeClr val="bg2">
                  <a:lumMod val="75000"/>
                </a:schemeClr>
              </a:solidFill>
            </a:endParaRPr>
          </a:p>
        </p:txBody>
      </p:sp>
      <p:pic>
        <p:nvPicPr>
          <p:cNvPr id="4" name="Picture 3" descr="A green and white logo&#10;&#10;Description automatically generated">
            <a:extLst>
              <a:ext uri="{FF2B5EF4-FFF2-40B4-BE49-F238E27FC236}">
                <a16:creationId xmlns:a16="http://schemas.microsoft.com/office/drawing/2014/main" id="{0404D8E8-7743-9815-5F89-A45939F51C36}"/>
              </a:ext>
            </a:extLst>
          </p:cNvPr>
          <p:cNvPicPr>
            <a:picLocks noChangeAspect="1"/>
          </p:cNvPicPr>
          <p:nvPr/>
        </p:nvPicPr>
        <p:blipFill>
          <a:blip r:embed="rId3"/>
          <a:stretch>
            <a:fillRect/>
          </a:stretch>
        </p:blipFill>
        <p:spPr>
          <a:xfrm>
            <a:off x="5923771" y="154177"/>
            <a:ext cx="2484442" cy="617499"/>
          </a:xfrm>
          <a:prstGeom prst="rect">
            <a:avLst/>
          </a:prstGeom>
        </p:spPr>
      </p:pic>
    </p:spTree>
    <p:extLst>
      <p:ext uri="{BB962C8B-B14F-4D97-AF65-F5344CB8AC3E}">
        <p14:creationId xmlns:p14="http://schemas.microsoft.com/office/powerpoint/2010/main" val="3304393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6" descr="Diagram, schematic&#10;&#10;Description automatically generated">
            <a:extLst>
              <a:ext uri="{FF2B5EF4-FFF2-40B4-BE49-F238E27FC236}">
                <a16:creationId xmlns:a16="http://schemas.microsoft.com/office/drawing/2014/main" id="{B4DBE678-0D5C-7BDE-8605-1C1CCE5F1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04" y="1300490"/>
            <a:ext cx="8523010" cy="442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14">
            <a:extLst>
              <a:ext uri="{FF2B5EF4-FFF2-40B4-BE49-F238E27FC236}">
                <a16:creationId xmlns:a16="http://schemas.microsoft.com/office/drawing/2014/main" id="{63F6E819-EDC6-2A0C-5717-EFC3FA11D6C3}"/>
              </a:ext>
            </a:extLst>
          </p:cNvPr>
          <p:cNvSpPr txBox="1">
            <a:spLocks noChangeArrowheads="1"/>
          </p:cNvSpPr>
          <p:nvPr/>
        </p:nvSpPr>
        <p:spPr bwMode="auto">
          <a:xfrm>
            <a:off x="337048" y="417492"/>
            <a:ext cx="86291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a:solidFill>
                  <a:schemeClr val="tx1">
                    <a:lumMod val="50000"/>
                    <a:lumOff val="50000"/>
                  </a:schemeClr>
                </a:solidFill>
                <a:ea typeface="MS PGothic" panose="020B0600070205080204" pitchFamily="34" charset="-128"/>
              </a:rPr>
              <a:t>RMFII Mathematical Reasoning Resources</a:t>
            </a:r>
          </a:p>
        </p:txBody>
      </p:sp>
      <p:sp>
        <p:nvSpPr>
          <p:cNvPr id="9" name="TextBox 8">
            <a:extLst>
              <a:ext uri="{FF2B5EF4-FFF2-40B4-BE49-F238E27FC236}">
                <a16:creationId xmlns:a16="http://schemas.microsoft.com/office/drawing/2014/main" id="{C7098429-5877-157A-192A-0F21D3DB1BB2}"/>
              </a:ext>
            </a:extLst>
          </p:cNvPr>
          <p:cNvSpPr txBox="1"/>
          <p:nvPr/>
        </p:nvSpPr>
        <p:spPr>
          <a:xfrm>
            <a:off x="4267200" y="5746901"/>
            <a:ext cx="3514725" cy="338554"/>
          </a:xfrm>
          <a:prstGeom prst="rect">
            <a:avLst/>
          </a:prstGeom>
          <a:noFill/>
        </p:spPr>
        <p:txBody>
          <a:bodyPr>
            <a:spAutoFit/>
          </a:bodyPr>
          <a:lstStyle/>
          <a:p>
            <a:pPr algn="ctr">
              <a:spcBef>
                <a:spcPts val="338"/>
              </a:spcBef>
              <a:defRPr/>
            </a:pPr>
            <a:r>
              <a:rPr lang="en-US" sz="16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http://www.mathseducation.org.au</a:t>
            </a:r>
            <a:r>
              <a:rPr lang="en-US" sz="1600" dirty="0">
                <a:solidFill>
                  <a:schemeClr val="tx1">
                    <a:lumMod val="50000"/>
                    <a:lumOff val="50000"/>
                  </a:schemeClr>
                </a:solidFill>
              </a:rPr>
              <a:t> </a:t>
            </a:r>
          </a:p>
        </p:txBody>
      </p:sp>
      <p:sp>
        <p:nvSpPr>
          <p:cNvPr id="2" name="TextBox 1">
            <a:extLst>
              <a:ext uri="{FF2B5EF4-FFF2-40B4-BE49-F238E27FC236}">
                <a16:creationId xmlns:a16="http://schemas.microsoft.com/office/drawing/2014/main" id="{DAB04988-D470-055C-599A-CB21720F36AA}"/>
              </a:ext>
            </a:extLst>
          </p:cNvPr>
          <p:cNvSpPr txBox="1"/>
          <p:nvPr/>
        </p:nvSpPr>
        <p:spPr>
          <a:xfrm>
            <a:off x="304800" y="6477000"/>
            <a:ext cx="8686800" cy="276999"/>
          </a:xfrm>
          <a:prstGeom prst="rect">
            <a:avLst/>
          </a:prstGeom>
          <a:noFill/>
        </p:spPr>
        <p:txBody>
          <a:bodyPr wrap="square" rtlCol="0">
            <a:spAutoFit/>
          </a:bodyPr>
          <a:lstStyle/>
          <a:p>
            <a:r>
              <a:rPr lang="en-AU" sz="1200" dirty="0">
                <a:solidFill>
                  <a:schemeClr val="bg2">
                    <a:lumMod val="75000"/>
                  </a:schemeClr>
                </a:solidFill>
              </a:rPr>
              <a:t>© Dianne Siemon                                                                                                                                                                    </a:t>
            </a:r>
            <a:fld id="{DBB176F3-8D85-A842-9099-25E736982B51}" type="slidenum">
              <a:rPr lang="en-AU" sz="1200" smtClean="0">
                <a:solidFill>
                  <a:schemeClr val="bg2">
                    <a:lumMod val="75000"/>
                  </a:schemeClr>
                </a:solidFill>
              </a:rPr>
              <a:t>12</a:t>
            </a:fld>
            <a:endParaRPr lang="en-AU" sz="1200" dirty="0">
              <a:solidFill>
                <a:schemeClr val="bg2">
                  <a:lumMod val="75000"/>
                </a:schemeClr>
              </a:solidFill>
            </a:endParaRPr>
          </a:p>
        </p:txBody>
      </p:sp>
      <p:pic>
        <p:nvPicPr>
          <p:cNvPr id="3" name="Picture 2" descr="A green and white logo&#10;&#10;Description automatically generated">
            <a:extLst>
              <a:ext uri="{FF2B5EF4-FFF2-40B4-BE49-F238E27FC236}">
                <a16:creationId xmlns:a16="http://schemas.microsoft.com/office/drawing/2014/main" id="{AF0FFBDC-2DCF-986F-FCE2-CCA7CE28749C}"/>
              </a:ext>
            </a:extLst>
          </p:cNvPr>
          <p:cNvPicPr>
            <a:picLocks noChangeAspect="1"/>
          </p:cNvPicPr>
          <p:nvPr/>
        </p:nvPicPr>
        <p:blipFill>
          <a:blip r:embed="rId4"/>
          <a:stretch>
            <a:fillRect/>
          </a:stretch>
        </p:blipFill>
        <p:spPr>
          <a:xfrm>
            <a:off x="1676400" y="5607428"/>
            <a:ext cx="2484442" cy="617499"/>
          </a:xfrm>
          <a:prstGeom prst="rect">
            <a:avLst/>
          </a:prstGeom>
        </p:spPr>
      </p:pic>
    </p:spTree>
    <p:extLst>
      <p:ext uri="{BB962C8B-B14F-4D97-AF65-F5344CB8AC3E}">
        <p14:creationId xmlns:p14="http://schemas.microsoft.com/office/powerpoint/2010/main" val="48840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a:extLst>
              <a:ext uri="{FF2B5EF4-FFF2-40B4-BE49-F238E27FC236}">
                <a16:creationId xmlns:a16="http://schemas.microsoft.com/office/drawing/2014/main" id="{13415585-D29C-C91D-4581-E5627D91698D}"/>
              </a:ext>
            </a:extLst>
          </p:cNvPr>
          <p:cNvSpPr txBox="1">
            <a:spLocks noChangeArrowheads="1"/>
          </p:cNvSpPr>
          <p:nvPr/>
        </p:nvSpPr>
        <p:spPr bwMode="auto">
          <a:xfrm>
            <a:off x="304800" y="152400"/>
            <a:ext cx="8458200" cy="1077218"/>
          </a:xfrm>
          <a:prstGeom prst="rect">
            <a:avLst/>
          </a:prstGeom>
          <a:noFill/>
          <a:ln>
            <a:noFill/>
          </a:ln>
          <a:effectLst/>
        </p:spPr>
        <p:txBody>
          <a:bodyPr>
            <a:spAutoFit/>
          </a:bodyPr>
          <a:lstStyle/>
          <a:p>
            <a:pPr eaLnBrk="1" fontAlgn="b" hangingPunct="1">
              <a:defRPr/>
            </a:pPr>
            <a:r>
              <a:rPr lang="en-AU" sz="3200" b="1" dirty="0">
                <a:solidFill>
                  <a:srgbClr val="C00000"/>
                </a:solidFill>
              </a:rPr>
              <a:t>Problem Solving in the Australian Curriculum: Mathematics (v.9.0) </a:t>
            </a:r>
          </a:p>
        </p:txBody>
      </p:sp>
      <p:sp>
        <p:nvSpPr>
          <p:cNvPr id="2" name="TextBox 1">
            <a:extLst>
              <a:ext uri="{FF2B5EF4-FFF2-40B4-BE49-F238E27FC236}">
                <a16:creationId xmlns:a16="http://schemas.microsoft.com/office/drawing/2014/main" id="{6E32509E-6D67-058A-8CA0-E999F6B0D38B}"/>
              </a:ext>
            </a:extLst>
          </p:cNvPr>
          <p:cNvSpPr txBox="1"/>
          <p:nvPr/>
        </p:nvSpPr>
        <p:spPr>
          <a:xfrm>
            <a:off x="433697" y="1465224"/>
            <a:ext cx="8329303" cy="4693593"/>
          </a:xfrm>
          <a:prstGeom prst="rect">
            <a:avLst/>
          </a:prstGeom>
          <a:noFill/>
        </p:spPr>
        <p:txBody>
          <a:bodyPr wrap="square" rtlCol="0">
            <a:spAutoFit/>
          </a:bodyPr>
          <a:lstStyle/>
          <a:p>
            <a:pPr>
              <a:spcAft>
                <a:spcPts val="1200"/>
              </a:spcAft>
            </a:pPr>
            <a:r>
              <a:rPr lang="en-AU" sz="2400" b="1" dirty="0">
                <a:solidFill>
                  <a:schemeClr val="tx1"/>
                </a:solidFill>
              </a:rPr>
              <a:t>Students engage in mathematical problem solving when: </a:t>
            </a:r>
          </a:p>
          <a:p>
            <a:pPr marL="635000" indent="-381000">
              <a:spcAft>
                <a:spcPts val="600"/>
              </a:spcAft>
              <a:buFont typeface="Arial" panose="020B0604020202020204" pitchFamily="34" charset="0"/>
              <a:buChar char="•"/>
            </a:pPr>
            <a:r>
              <a:rPr lang="en-AU" sz="2400" dirty="0">
                <a:solidFill>
                  <a:schemeClr val="tx1"/>
                </a:solidFill>
              </a:rPr>
              <a:t>they are presented with a problem situation for which they do not immediately know the answer,</a:t>
            </a:r>
          </a:p>
          <a:p>
            <a:pPr marL="635000" indent="-381000">
              <a:spcAft>
                <a:spcPts val="600"/>
              </a:spcAft>
              <a:buFont typeface="Arial" panose="020B0604020202020204" pitchFamily="34" charset="0"/>
              <a:buChar char="•"/>
            </a:pPr>
            <a:r>
              <a:rPr lang="en-AU" sz="2400" dirty="0">
                <a:solidFill>
                  <a:schemeClr val="tx1"/>
                </a:solidFill>
              </a:rPr>
              <a:t>formulate situations mathematically,</a:t>
            </a:r>
          </a:p>
          <a:p>
            <a:pPr marL="635000" indent="-381000">
              <a:spcAft>
                <a:spcPts val="600"/>
              </a:spcAft>
              <a:buFont typeface="Arial" panose="020B0604020202020204" pitchFamily="34" charset="0"/>
              <a:buChar char="•"/>
            </a:pPr>
            <a:r>
              <a:rPr lang="en-AU" sz="2400" dirty="0">
                <a:solidFill>
                  <a:schemeClr val="tx1"/>
                </a:solidFill>
              </a:rPr>
              <a:t>work through a process of planning,</a:t>
            </a:r>
          </a:p>
          <a:p>
            <a:pPr marL="635000" indent="-381000">
              <a:spcAft>
                <a:spcPts val="600"/>
              </a:spcAft>
              <a:buFont typeface="Arial" panose="020B0604020202020204" pitchFamily="34" charset="0"/>
              <a:buChar char="•"/>
            </a:pPr>
            <a:r>
              <a:rPr lang="en-AU" sz="2400" dirty="0">
                <a:solidFill>
                  <a:schemeClr val="tx1"/>
                </a:solidFill>
              </a:rPr>
              <a:t>draw on previously learnt concepts, skills, procedures, and processes,</a:t>
            </a:r>
          </a:p>
          <a:p>
            <a:pPr marL="635000" indent="-381000">
              <a:spcAft>
                <a:spcPts val="600"/>
              </a:spcAft>
              <a:buFont typeface="Arial" panose="020B0604020202020204" pitchFamily="34" charset="0"/>
              <a:buChar char="•"/>
            </a:pPr>
            <a:r>
              <a:rPr lang="en-AU" sz="2400" dirty="0">
                <a:solidFill>
                  <a:schemeClr val="tx1"/>
                </a:solidFill>
              </a:rPr>
              <a:t>evaluate and communicate solutions, and </a:t>
            </a:r>
          </a:p>
          <a:p>
            <a:pPr marL="635000" indent="-381000">
              <a:spcAft>
                <a:spcPts val="600"/>
              </a:spcAft>
              <a:buFont typeface="Arial" panose="020B0604020202020204" pitchFamily="34" charset="0"/>
              <a:buChar char="•"/>
            </a:pPr>
            <a:r>
              <a:rPr lang="en-AU" sz="2400" dirty="0">
                <a:solidFill>
                  <a:schemeClr val="tx1"/>
                </a:solidFill>
              </a:rPr>
              <a:t>justify the reasonableness of their approaches in terms of the situation.</a:t>
            </a:r>
          </a:p>
        </p:txBody>
      </p:sp>
      <p:sp>
        <p:nvSpPr>
          <p:cNvPr id="3" name="TextBox 2">
            <a:extLst>
              <a:ext uri="{FF2B5EF4-FFF2-40B4-BE49-F238E27FC236}">
                <a16:creationId xmlns:a16="http://schemas.microsoft.com/office/drawing/2014/main" id="{7CBBA1A8-9576-BFB5-BA33-2A2337967287}"/>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13</a:t>
            </a:fld>
            <a:endParaRPr lang="en-US" sz="1200" dirty="0">
              <a:solidFill>
                <a:schemeClr val="bg2">
                  <a:lumMod val="75000"/>
                </a:schemeClr>
              </a:solidFill>
            </a:endParaRPr>
          </a:p>
        </p:txBody>
      </p:sp>
    </p:spTree>
    <p:extLst>
      <p:ext uri="{BB962C8B-B14F-4D97-AF65-F5344CB8AC3E}">
        <p14:creationId xmlns:p14="http://schemas.microsoft.com/office/powerpoint/2010/main" val="171467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1">
            <a:extLst>
              <a:ext uri="{FF2B5EF4-FFF2-40B4-BE49-F238E27FC236}">
                <a16:creationId xmlns:a16="http://schemas.microsoft.com/office/drawing/2014/main" id="{A341F91E-F167-492F-D8E3-F18B6C6E392E}"/>
              </a:ext>
            </a:extLst>
          </p:cNvPr>
          <p:cNvSpPr>
            <a:spLocks noChangeArrowheads="1"/>
          </p:cNvSpPr>
          <p:nvPr/>
        </p:nvSpPr>
        <p:spPr bwMode="auto">
          <a:xfrm>
            <a:off x="304800" y="7620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 name="TextBox 1">
            <a:extLst>
              <a:ext uri="{FF2B5EF4-FFF2-40B4-BE49-F238E27FC236}">
                <a16:creationId xmlns:a16="http://schemas.microsoft.com/office/drawing/2014/main" id="{5D8A108F-1769-7B3E-0677-20FEFF49C725}"/>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14</a:t>
            </a:fld>
            <a:endParaRPr lang="en-US" sz="1200" dirty="0">
              <a:solidFill>
                <a:schemeClr val="bg2">
                  <a:lumMod val="75000"/>
                </a:schemeClr>
              </a:solidFill>
            </a:endParaRPr>
          </a:p>
        </p:txBody>
      </p:sp>
      <p:pic>
        <p:nvPicPr>
          <p:cNvPr id="3" name="Picture 5">
            <a:extLst>
              <a:ext uri="{FF2B5EF4-FFF2-40B4-BE49-F238E27FC236}">
                <a16:creationId xmlns:a16="http://schemas.microsoft.com/office/drawing/2014/main" id="{03FBB9A3-F941-AB3D-F511-150731C33F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364" y="800100"/>
            <a:ext cx="8670183" cy="475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3A991F3A-AF2A-2552-F774-F1C08F4A029F}"/>
              </a:ext>
            </a:extLst>
          </p:cNvPr>
          <p:cNvSpPr txBox="1">
            <a:spLocks noChangeArrowheads="1"/>
          </p:cNvSpPr>
          <p:nvPr/>
        </p:nvSpPr>
        <p:spPr bwMode="auto">
          <a:xfrm>
            <a:off x="458364" y="538490"/>
            <a:ext cx="3885036" cy="523220"/>
          </a:xfrm>
          <a:prstGeom prst="rect">
            <a:avLst/>
          </a:prstGeom>
          <a:solidFill>
            <a:schemeClr val="bg1"/>
          </a:solidFill>
          <a:ln>
            <a:noFill/>
          </a:ln>
        </p:spPr>
        <p:txBody>
          <a:bodyPr wrap="square">
            <a:spAutoFit/>
          </a:bodyP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en-US" sz="2800" dirty="0">
                <a:solidFill>
                  <a:srgbClr val="000000"/>
                </a:solidFill>
              </a:rPr>
              <a:t>Problem Solving?</a:t>
            </a:r>
          </a:p>
        </p:txBody>
      </p:sp>
      <p:sp>
        <p:nvSpPr>
          <p:cNvPr id="7" name="TextBox 7">
            <a:extLst>
              <a:ext uri="{FF2B5EF4-FFF2-40B4-BE49-F238E27FC236}">
                <a16:creationId xmlns:a16="http://schemas.microsoft.com/office/drawing/2014/main" id="{C9B4F9FB-3FE2-D7C8-889F-A63CAA0113B6}"/>
              </a:ext>
            </a:extLst>
          </p:cNvPr>
          <p:cNvSpPr txBox="1">
            <a:spLocks noChangeArrowheads="1"/>
          </p:cNvSpPr>
          <p:nvPr/>
        </p:nvSpPr>
        <p:spPr bwMode="auto">
          <a:xfrm>
            <a:off x="3352800" y="5767715"/>
            <a:ext cx="5028036" cy="523220"/>
          </a:xfrm>
          <a:prstGeom prst="rect">
            <a:avLst/>
          </a:prstGeom>
          <a:solidFill>
            <a:schemeClr val="bg1"/>
          </a:solidFill>
          <a:ln>
            <a:noFill/>
          </a:ln>
        </p:spPr>
        <p:txBody>
          <a:bodyPr wrap="square">
            <a:spAutoFit/>
          </a:bodyP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en-US" sz="2800" dirty="0">
                <a:solidFill>
                  <a:srgbClr val="000000"/>
                </a:solidFill>
              </a:rPr>
              <a:t>Computer Programs/Apps</a:t>
            </a:r>
          </a:p>
        </p:txBody>
      </p:sp>
    </p:spTree>
    <p:extLst>
      <p:ext uri="{BB962C8B-B14F-4D97-AF65-F5344CB8AC3E}">
        <p14:creationId xmlns:p14="http://schemas.microsoft.com/office/powerpoint/2010/main" val="3820723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eceipt&#10;&#10;Description automatically generated">
            <a:extLst>
              <a:ext uri="{FF2B5EF4-FFF2-40B4-BE49-F238E27FC236}">
                <a16:creationId xmlns:a16="http://schemas.microsoft.com/office/drawing/2014/main" id="{F198E854-9B81-EC42-8B4D-4F8052DC964C}"/>
              </a:ext>
            </a:extLst>
          </p:cNvPr>
          <p:cNvPicPr>
            <a:picLocks noChangeAspect="1"/>
          </p:cNvPicPr>
          <p:nvPr/>
        </p:nvPicPr>
        <p:blipFill>
          <a:blip r:embed="rId2"/>
          <a:stretch>
            <a:fillRect/>
          </a:stretch>
        </p:blipFill>
        <p:spPr>
          <a:xfrm>
            <a:off x="637080" y="426033"/>
            <a:ext cx="3934920" cy="4238314"/>
          </a:xfrm>
          <a:prstGeom prst="rect">
            <a:avLst/>
          </a:prstGeom>
          <a:ln>
            <a:solidFill>
              <a:schemeClr val="bg2"/>
            </a:solidFill>
          </a:ln>
        </p:spPr>
      </p:pic>
      <p:sp>
        <p:nvSpPr>
          <p:cNvPr id="2" name="TextBox 1">
            <a:extLst>
              <a:ext uri="{FF2B5EF4-FFF2-40B4-BE49-F238E27FC236}">
                <a16:creationId xmlns:a16="http://schemas.microsoft.com/office/drawing/2014/main" id="{27AB69F4-E5CB-EFCD-89E2-0327CEE682CC}"/>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15</a:t>
            </a:fld>
            <a:endParaRPr lang="en-US" sz="1200" dirty="0">
              <a:solidFill>
                <a:schemeClr val="bg2">
                  <a:lumMod val="75000"/>
                </a:schemeClr>
              </a:solidFill>
            </a:endParaRPr>
          </a:p>
        </p:txBody>
      </p:sp>
      <p:pic>
        <p:nvPicPr>
          <p:cNvPr id="4" name="Picture 2">
            <a:extLst>
              <a:ext uri="{FF2B5EF4-FFF2-40B4-BE49-F238E27FC236}">
                <a16:creationId xmlns:a16="http://schemas.microsoft.com/office/drawing/2014/main" id="{A6D35288-F447-2979-3982-92B80377F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703" y="2385936"/>
            <a:ext cx="5103984" cy="371366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DF2AD46A-51B7-DB61-7277-9875009371A1}"/>
              </a:ext>
            </a:extLst>
          </p:cNvPr>
          <p:cNvSpPr txBox="1">
            <a:spLocks noChangeArrowheads="1"/>
          </p:cNvSpPr>
          <p:nvPr/>
        </p:nvSpPr>
        <p:spPr bwMode="auto">
          <a:xfrm>
            <a:off x="424656" y="5260896"/>
            <a:ext cx="3232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Aft>
                <a:spcPts val="600"/>
              </a:spcAft>
            </a:pPr>
            <a:r>
              <a:rPr lang="en-US" altLang="en-US" sz="2800" dirty="0">
                <a:solidFill>
                  <a:srgbClr val="000000"/>
                </a:solidFill>
              </a:rPr>
              <a:t>Work Sheets?</a:t>
            </a:r>
          </a:p>
        </p:txBody>
      </p:sp>
      <p:sp>
        <p:nvSpPr>
          <p:cNvPr id="8" name="TextBox 7">
            <a:extLst>
              <a:ext uri="{FF2B5EF4-FFF2-40B4-BE49-F238E27FC236}">
                <a16:creationId xmlns:a16="http://schemas.microsoft.com/office/drawing/2014/main" id="{9BE47D94-1912-0664-EEFF-20BBF64C5E3F}"/>
              </a:ext>
            </a:extLst>
          </p:cNvPr>
          <p:cNvSpPr txBox="1">
            <a:spLocks noChangeArrowheads="1"/>
          </p:cNvSpPr>
          <p:nvPr/>
        </p:nvSpPr>
        <p:spPr bwMode="auto">
          <a:xfrm>
            <a:off x="4876800" y="1144375"/>
            <a:ext cx="3232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Aft>
                <a:spcPts val="600"/>
              </a:spcAft>
            </a:pPr>
            <a:r>
              <a:rPr lang="en-US" altLang="en-US" sz="2800" dirty="0">
                <a:solidFill>
                  <a:srgbClr val="000000"/>
                </a:solidFill>
              </a:rPr>
              <a:t>Problem Solving?</a:t>
            </a:r>
          </a:p>
        </p:txBody>
      </p:sp>
    </p:spTree>
    <p:extLst>
      <p:ext uri="{BB962C8B-B14F-4D97-AF65-F5344CB8AC3E}">
        <p14:creationId xmlns:p14="http://schemas.microsoft.com/office/powerpoint/2010/main" val="2037293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B0FD28-F30C-3A8C-B18D-1D1D962C8B03}"/>
              </a:ext>
            </a:extLst>
          </p:cNvPr>
          <p:cNvGrpSpPr/>
          <p:nvPr/>
        </p:nvGrpSpPr>
        <p:grpSpPr>
          <a:xfrm>
            <a:off x="4371101" y="925944"/>
            <a:ext cx="4362450" cy="5105400"/>
            <a:chOff x="2190750" y="506413"/>
            <a:chExt cx="5429250" cy="5892546"/>
          </a:xfrm>
        </p:grpSpPr>
        <p:pic>
          <p:nvPicPr>
            <p:cNvPr id="49155" name="Picture 2">
              <a:extLst>
                <a:ext uri="{FF2B5EF4-FFF2-40B4-BE49-F238E27FC236}">
                  <a16:creationId xmlns:a16="http://schemas.microsoft.com/office/drawing/2014/main" id="{4F36B98F-32F7-6512-8780-0F6A353270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506413"/>
              <a:ext cx="5429250" cy="589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a:extLst>
                <a:ext uri="{FF2B5EF4-FFF2-40B4-BE49-F238E27FC236}">
                  <a16:creationId xmlns:a16="http://schemas.microsoft.com/office/drawing/2014/main" id="{964C2F1B-453A-9EA8-3B96-E13AA54519AA}"/>
                </a:ext>
              </a:extLst>
            </p:cNvPr>
            <p:cNvSpPr txBox="1">
              <a:spLocks noChangeArrowheads="1"/>
            </p:cNvSpPr>
            <p:nvPr/>
          </p:nvSpPr>
          <p:spPr bwMode="auto">
            <a:xfrm>
              <a:off x="3164541" y="5715000"/>
              <a:ext cx="335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600" dirty="0" err="1">
                  <a:solidFill>
                    <a:srgbClr val="000000"/>
                  </a:solidFill>
                </a:rPr>
                <a:t>edublog.scholastic.com</a:t>
              </a:r>
              <a:endParaRPr lang="en-US" altLang="en-US" sz="1600" dirty="0">
                <a:solidFill>
                  <a:srgbClr val="000000"/>
                </a:solidFill>
              </a:endParaRPr>
            </a:p>
          </p:txBody>
        </p:sp>
      </p:grpSp>
      <p:sp>
        <p:nvSpPr>
          <p:cNvPr id="3" name="TextBox 2">
            <a:extLst>
              <a:ext uri="{FF2B5EF4-FFF2-40B4-BE49-F238E27FC236}">
                <a16:creationId xmlns:a16="http://schemas.microsoft.com/office/drawing/2014/main" id="{1E77FAFB-585F-6BEB-0C63-DC202BBE5C3B}"/>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16</a:t>
            </a:fld>
            <a:endParaRPr lang="en-US" sz="1200" dirty="0">
              <a:solidFill>
                <a:schemeClr val="bg2">
                  <a:lumMod val="75000"/>
                </a:schemeClr>
              </a:solidFill>
            </a:endParaRPr>
          </a:p>
        </p:txBody>
      </p:sp>
      <p:sp>
        <p:nvSpPr>
          <p:cNvPr id="4" name="TextBox 3">
            <a:extLst>
              <a:ext uri="{FF2B5EF4-FFF2-40B4-BE49-F238E27FC236}">
                <a16:creationId xmlns:a16="http://schemas.microsoft.com/office/drawing/2014/main" id="{13759A30-EA70-6B9A-D41F-179B0347B44A}"/>
              </a:ext>
            </a:extLst>
          </p:cNvPr>
          <p:cNvSpPr txBox="1">
            <a:spLocks noChangeArrowheads="1"/>
          </p:cNvSpPr>
          <p:nvPr/>
        </p:nvSpPr>
        <p:spPr bwMode="auto">
          <a:xfrm>
            <a:off x="424656" y="453093"/>
            <a:ext cx="3232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Aft>
                <a:spcPts val="600"/>
              </a:spcAft>
            </a:pPr>
            <a:r>
              <a:rPr lang="en-US" altLang="en-US" sz="2800" dirty="0">
                <a:solidFill>
                  <a:srgbClr val="000000"/>
                </a:solidFill>
              </a:rPr>
              <a:t>Problem Solving?</a:t>
            </a:r>
          </a:p>
        </p:txBody>
      </p:sp>
      <p:sp>
        <p:nvSpPr>
          <p:cNvPr id="5" name="TextBox 2">
            <a:extLst>
              <a:ext uri="{FF2B5EF4-FFF2-40B4-BE49-F238E27FC236}">
                <a16:creationId xmlns:a16="http://schemas.microsoft.com/office/drawing/2014/main" id="{BEF97721-FEAC-BFD4-61C7-BD047521CF24}"/>
              </a:ext>
            </a:extLst>
          </p:cNvPr>
          <p:cNvSpPr txBox="1">
            <a:spLocks noChangeArrowheads="1"/>
          </p:cNvSpPr>
          <p:nvPr/>
        </p:nvSpPr>
        <p:spPr bwMode="auto">
          <a:xfrm>
            <a:off x="989766" y="1801261"/>
            <a:ext cx="32321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MS PGothic" panose="020B0600070205080204" pitchFamily="34" charset="-128"/>
              </a:defRPr>
            </a:lvl1pPr>
            <a:lvl2pPr marL="742950" indent="-285750">
              <a:defRPr sz="1000">
                <a:solidFill>
                  <a:schemeClr val="bg1"/>
                </a:solidFill>
                <a:latin typeface="Arial" panose="020B0604020202020204" pitchFamily="34" charset="0"/>
                <a:ea typeface="MS PGothic" panose="020B0600070205080204" pitchFamily="34" charset="-128"/>
              </a:defRPr>
            </a:lvl2pPr>
            <a:lvl3pPr marL="1143000" indent="-228600">
              <a:defRPr sz="1000">
                <a:solidFill>
                  <a:schemeClr val="bg1"/>
                </a:solidFill>
                <a:latin typeface="Arial" panose="020B0604020202020204" pitchFamily="34" charset="0"/>
                <a:ea typeface="MS PGothic" panose="020B0600070205080204" pitchFamily="34" charset="-128"/>
              </a:defRPr>
            </a:lvl3pPr>
            <a:lvl4pPr marL="1600200" indent="-228600">
              <a:defRPr sz="1000">
                <a:solidFill>
                  <a:schemeClr val="bg1"/>
                </a:solidFill>
                <a:latin typeface="Arial" panose="020B0604020202020204" pitchFamily="34" charset="0"/>
                <a:ea typeface="MS PGothic" panose="020B0600070205080204" pitchFamily="34" charset="-128"/>
              </a:defRPr>
            </a:lvl4pPr>
            <a:lvl5pPr marL="2057400" indent="-228600">
              <a:defRPr sz="1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MS PGothic" panose="020B0600070205080204" pitchFamily="34" charset="-128"/>
              </a:defRPr>
            </a:lvl9pPr>
          </a:lstStyle>
          <a:p>
            <a:pPr eaLnBrk="1" fontAlgn="b" hangingPunct="1">
              <a:spcAft>
                <a:spcPts val="1200"/>
              </a:spcAft>
            </a:pPr>
            <a:r>
              <a:rPr lang="en-US" altLang="en-US" sz="2400" dirty="0">
                <a:solidFill>
                  <a:schemeClr val="tx1"/>
                </a:solidFill>
              </a:rPr>
              <a:t>Note your first response …</a:t>
            </a:r>
          </a:p>
          <a:p>
            <a:pPr eaLnBrk="1" fontAlgn="b" hangingPunct="1">
              <a:spcAft>
                <a:spcPts val="1200"/>
              </a:spcAft>
            </a:pPr>
            <a:r>
              <a:rPr lang="en-US" altLang="en-US" sz="2400" dirty="0">
                <a:solidFill>
                  <a:schemeClr val="tx1"/>
                </a:solidFill>
              </a:rPr>
              <a:t>Share with a </a:t>
            </a:r>
            <a:r>
              <a:rPr lang="en-US" altLang="en-US" sz="2400" dirty="0" err="1">
                <a:solidFill>
                  <a:schemeClr val="tx1"/>
                </a:solidFill>
              </a:rPr>
              <a:t>neighbour</a:t>
            </a:r>
            <a:r>
              <a:rPr lang="en-US" altLang="en-US" sz="2400" dirty="0">
                <a:solidFill>
                  <a:schemeClr val="tx1"/>
                </a:solidFill>
              </a:rPr>
              <a:t>.</a:t>
            </a:r>
          </a:p>
          <a:p>
            <a:pPr eaLnBrk="1" fontAlgn="b" hangingPunct="1">
              <a:spcAft>
                <a:spcPts val="1200"/>
              </a:spcAft>
            </a:pPr>
            <a:r>
              <a:rPr lang="en-US" altLang="en-US" sz="2400" dirty="0">
                <a:solidFill>
                  <a:schemeClr val="tx1"/>
                </a:solidFill>
              </a:rPr>
              <a:t>What do you notice?</a:t>
            </a:r>
          </a:p>
        </p:txBody>
      </p:sp>
      <p:sp>
        <p:nvSpPr>
          <p:cNvPr id="6" name="TextBox 5">
            <a:extLst>
              <a:ext uri="{FF2B5EF4-FFF2-40B4-BE49-F238E27FC236}">
                <a16:creationId xmlns:a16="http://schemas.microsoft.com/office/drawing/2014/main" id="{02BABD66-C89D-6F3C-1378-BDDD9B3DEA37}"/>
              </a:ext>
            </a:extLst>
          </p:cNvPr>
          <p:cNvSpPr txBox="1">
            <a:spLocks noChangeArrowheads="1"/>
          </p:cNvSpPr>
          <p:nvPr/>
        </p:nvSpPr>
        <p:spPr bwMode="auto">
          <a:xfrm>
            <a:off x="1688563" y="5177141"/>
            <a:ext cx="25333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10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10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10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Aft>
                <a:spcPts val="600"/>
              </a:spcAft>
            </a:pPr>
            <a:r>
              <a:rPr lang="en-US" altLang="en-US" sz="2800" dirty="0">
                <a:solidFill>
                  <a:srgbClr val="000000"/>
                </a:solidFill>
              </a:rPr>
              <a:t>Rich Task?</a:t>
            </a:r>
          </a:p>
        </p:txBody>
      </p:sp>
    </p:spTree>
    <p:extLst>
      <p:ext uri="{BB962C8B-B14F-4D97-AF65-F5344CB8AC3E}">
        <p14:creationId xmlns:p14="http://schemas.microsoft.com/office/powerpoint/2010/main" val="2173093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6A5982-CA7E-C9B5-9C40-33E02D9EF118}"/>
              </a:ext>
            </a:extLst>
          </p:cNvPr>
          <p:cNvSpPr txBox="1"/>
          <p:nvPr/>
        </p:nvSpPr>
        <p:spPr>
          <a:xfrm>
            <a:off x="1066800" y="2013228"/>
            <a:ext cx="7391400" cy="4124206"/>
          </a:xfrm>
          <a:prstGeom prst="rect">
            <a:avLst/>
          </a:prstGeom>
          <a:noFill/>
        </p:spPr>
        <p:txBody>
          <a:bodyPr wrap="square" rtlCol="0">
            <a:spAutoFit/>
          </a:bodyPr>
          <a:lstStyle/>
          <a:p>
            <a:r>
              <a:rPr lang="en-GB" sz="2800" b="1" i="1" dirty="0">
                <a:solidFill>
                  <a:schemeClr val="tx1"/>
                </a:solidFill>
              </a:rPr>
              <a:t>The totality of processes engaged in by a group or individual in an attempt to negotiate a satisfactory resolution to a situation, task or question for which there was no immediately available, valid solution strategy or procedure at the outset.</a:t>
            </a:r>
          </a:p>
          <a:p>
            <a:endParaRPr lang="en-GB" sz="2800" dirty="0">
              <a:solidFill>
                <a:schemeClr val="tx1"/>
              </a:solidFill>
            </a:endParaRPr>
          </a:p>
          <a:p>
            <a:pPr algn="ctr"/>
            <a:r>
              <a:rPr lang="en-GB" sz="2800" dirty="0">
                <a:solidFill>
                  <a:schemeClr val="tx1"/>
                </a:solidFill>
              </a:rPr>
              <a:t>(</a:t>
            </a:r>
            <a:r>
              <a:rPr lang="en-GB" sz="2800" dirty="0" err="1">
                <a:solidFill>
                  <a:schemeClr val="tx1"/>
                </a:solidFill>
              </a:rPr>
              <a:t>Siemon</a:t>
            </a:r>
            <a:r>
              <a:rPr lang="en-GB" sz="2800" dirty="0">
                <a:solidFill>
                  <a:schemeClr val="tx1"/>
                </a:solidFill>
              </a:rPr>
              <a:t>, 1993)</a:t>
            </a:r>
            <a:endParaRPr lang="en-AU" sz="2800" dirty="0">
              <a:solidFill>
                <a:schemeClr val="tx1"/>
              </a:solidFill>
            </a:endParaRPr>
          </a:p>
          <a:p>
            <a:endParaRPr lang="en-US" dirty="0"/>
          </a:p>
        </p:txBody>
      </p:sp>
      <p:sp>
        <p:nvSpPr>
          <p:cNvPr id="6" name="Text Box 2">
            <a:extLst>
              <a:ext uri="{FF2B5EF4-FFF2-40B4-BE49-F238E27FC236}">
                <a16:creationId xmlns:a16="http://schemas.microsoft.com/office/drawing/2014/main" id="{1ED4B9C2-8F95-16B0-4B2B-2027CD1ED733}"/>
              </a:ext>
            </a:extLst>
          </p:cNvPr>
          <p:cNvSpPr txBox="1">
            <a:spLocks noChangeArrowheads="1"/>
          </p:cNvSpPr>
          <p:nvPr/>
        </p:nvSpPr>
        <p:spPr bwMode="auto">
          <a:xfrm>
            <a:off x="485775" y="612339"/>
            <a:ext cx="5256213" cy="584775"/>
          </a:xfrm>
          <a:prstGeom prst="rect">
            <a:avLst/>
          </a:prstGeom>
          <a:noFill/>
          <a:ln>
            <a:noFill/>
          </a:ln>
          <a:effectLst/>
        </p:spPr>
        <p:txBody>
          <a:bodyPr>
            <a:spAutoFit/>
          </a:bodyPr>
          <a:lstStyle/>
          <a:p>
            <a:pPr eaLnBrk="1" hangingPunct="1">
              <a:spcBef>
                <a:spcPct val="50000"/>
              </a:spcBef>
              <a:defRPr/>
            </a:pPr>
            <a:r>
              <a:rPr lang="en-US" sz="3200" b="1" dirty="0">
                <a:solidFill>
                  <a:srgbClr val="C00000"/>
                </a:solidFill>
              </a:rPr>
              <a:t>Problem Solving</a:t>
            </a:r>
          </a:p>
        </p:txBody>
      </p:sp>
      <p:sp>
        <p:nvSpPr>
          <p:cNvPr id="5" name="TextBox 4">
            <a:extLst>
              <a:ext uri="{FF2B5EF4-FFF2-40B4-BE49-F238E27FC236}">
                <a16:creationId xmlns:a16="http://schemas.microsoft.com/office/drawing/2014/main" id="{F9F2D690-58B2-5524-DD57-ECFAE65E8C9D}"/>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17</a:t>
            </a:fld>
            <a:endParaRPr lang="en-US" sz="1200" dirty="0">
              <a:solidFill>
                <a:schemeClr val="bg2">
                  <a:lumMod val="75000"/>
                </a:schemeClr>
              </a:solidFill>
            </a:endParaRPr>
          </a:p>
        </p:txBody>
      </p:sp>
    </p:spTree>
    <p:extLst>
      <p:ext uri="{BB962C8B-B14F-4D97-AF65-F5344CB8AC3E}">
        <p14:creationId xmlns:p14="http://schemas.microsoft.com/office/powerpoint/2010/main" val="3265956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1ED4B9C2-8F95-16B0-4B2B-2027CD1ED733}"/>
              </a:ext>
            </a:extLst>
          </p:cNvPr>
          <p:cNvSpPr txBox="1">
            <a:spLocks noChangeArrowheads="1"/>
          </p:cNvSpPr>
          <p:nvPr/>
        </p:nvSpPr>
        <p:spPr bwMode="auto">
          <a:xfrm>
            <a:off x="457200" y="397916"/>
            <a:ext cx="8458200" cy="1077218"/>
          </a:xfrm>
          <a:prstGeom prst="rect">
            <a:avLst/>
          </a:prstGeom>
          <a:noFill/>
          <a:ln>
            <a:noFill/>
          </a:ln>
          <a:effectLst/>
        </p:spPr>
        <p:txBody>
          <a:bodyPr wrap="square">
            <a:spAutoFit/>
          </a:bodyPr>
          <a:lstStyle/>
          <a:p>
            <a:pPr eaLnBrk="1" hangingPunct="1">
              <a:spcBef>
                <a:spcPct val="50000"/>
              </a:spcBef>
              <a:defRPr/>
            </a:pPr>
            <a:r>
              <a:rPr lang="en-US" sz="3200" b="1" dirty="0">
                <a:solidFill>
                  <a:srgbClr val="C00000"/>
                </a:solidFill>
              </a:rPr>
              <a:t>What is the problem with problem solving?</a:t>
            </a:r>
          </a:p>
        </p:txBody>
      </p:sp>
      <p:sp>
        <p:nvSpPr>
          <p:cNvPr id="4" name="TextBox 3">
            <a:extLst>
              <a:ext uri="{FF2B5EF4-FFF2-40B4-BE49-F238E27FC236}">
                <a16:creationId xmlns:a16="http://schemas.microsoft.com/office/drawing/2014/main" id="{59E624FB-9F9D-9977-5537-BCF3050CC21D}"/>
              </a:ext>
            </a:extLst>
          </p:cNvPr>
          <p:cNvSpPr txBox="1"/>
          <p:nvPr/>
        </p:nvSpPr>
        <p:spPr>
          <a:xfrm>
            <a:off x="609600" y="1686011"/>
            <a:ext cx="3429000" cy="1169551"/>
          </a:xfrm>
          <a:prstGeom prst="rect">
            <a:avLst/>
          </a:prstGeom>
          <a:noFill/>
        </p:spPr>
        <p:txBody>
          <a:bodyPr wrap="square" rtlCol="0">
            <a:spAutoFit/>
          </a:bodyPr>
          <a:lstStyle/>
          <a:p>
            <a:r>
              <a:rPr lang="en-AU" sz="2000" b="1" dirty="0">
                <a:solidFill>
                  <a:schemeClr val="tx1"/>
                </a:solidFill>
              </a:rPr>
              <a:t>Which tree grew more?</a:t>
            </a:r>
            <a:endParaRPr lang="en-AU" sz="2000" dirty="0">
              <a:solidFill>
                <a:schemeClr val="tx1"/>
              </a:solidFill>
            </a:endParaRPr>
          </a:p>
          <a:p>
            <a:r>
              <a:rPr lang="en-AU" sz="2000" dirty="0">
                <a:solidFill>
                  <a:schemeClr val="tx1"/>
                </a:solidFill>
              </a:rPr>
              <a:t>Please show your working and/or explain your thinking.</a:t>
            </a:r>
          </a:p>
          <a:p>
            <a:endParaRPr lang="en-US" dirty="0"/>
          </a:p>
        </p:txBody>
      </p:sp>
      <p:pic>
        <p:nvPicPr>
          <p:cNvPr id="8" name="Picture 7" descr="Diagram&#10;&#10;Description automatically generated">
            <a:extLst>
              <a:ext uri="{FF2B5EF4-FFF2-40B4-BE49-F238E27FC236}">
                <a16:creationId xmlns:a16="http://schemas.microsoft.com/office/drawing/2014/main" id="{4C8F4011-1B76-888B-ECBE-7B1D695B8249}"/>
              </a:ext>
            </a:extLst>
          </p:cNvPr>
          <p:cNvPicPr>
            <a:picLocks noChangeAspect="1"/>
          </p:cNvPicPr>
          <p:nvPr/>
        </p:nvPicPr>
        <p:blipFill>
          <a:blip r:embed="rId2"/>
          <a:stretch>
            <a:fillRect/>
          </a:stretch>
        </p:blipFill>
        <p:spPr>
          <a:xfrm>
            <a:off x="4131687" y="1052845"/>
            <a:ext cx="4783713" cy="2006392"/>
          </a:xfrm>
          <a:prstGeom prst="rect">
            <a:avLst/>
          </a:prstGeom>
        </p:spPr>
      </p:pic>
      <p:sp>
        <p:nvSpPr>
          <p:cNvPr id="9" name="TextBox 8">
            <a:extLst>
              <a:ext uri="{FF2B5EF4-FFF2-40B4-BE49-F238E27FC236}">
                <a16:creationId xmlns:a16="http://schemas.microsoft.com/office/drawing/2014/main" id="{105068D3-0E14-07C1-6E70-9CBC979F43A5}"/>
              </a:ext>
            </a:extLst>
          </p:cNvPr>
          <p:cNvSpPr txBox="1"/>
          <p:nvPr/>
        </p:nvSpPr>
        <p:spPr>
          <a:xfrm>
            <a:off x="609600" y="3136902"/>
            <a:ext cx="7696200" cy="1631216"/>
          </a:xfrm>
          <a:prstGeom prst="rect">
            <a:avLst/>
          </a:prstGeom>
          <a:noFill/>
        </p:spPr>
        <p:txBody>
          <a:bodyPr wrap="square" rtlCol="0">
            <a:spAutoFit/>
          </a:bodyPr>
          <a:lstStyle/>
          <a:p>
            <a:r>
              <a:rPr lang="en-AU" sz="2000" b="1" dirty="0">
                <a:solidFill>
                  <a:schemeClr val="tx1"/>
                </a:solidFill>
              </a:rPr>
              <a:t>Who had the most pizza?</a:t>
            </a:r>
            <a:endParaRPr lang="en-AU" sz="2000" dirty="0">
              <a:solidFill>
                <a:schemeClr val="tx1"/>
              </a:solidFill>
            </a:endParaRPr>
          </a:p>
          <a:p>
            <a:r>
              <a:rPr lang="en-AU" sz="2000" dirty="0">
                <a:solidFill>
                  <a:schemeClr val="tx1"/>
                </a:solidFill>
              </a:rPr>
              <a:t>Please show your working and/or explain your thinking.</a:t>
            </a:r>
          </a:p>
          <a:p>
            <a:pPr marL="1116013"/>
            <a:r>
              <a:rPr lang="en-AU" sz="2000" dirty="0">
                <a:solidFill>
                  <a:schemeClr val="tx1"/>
                </a:solidFill>
              </a:rPr>
              <a:t>12 girls share 7 pizzas </a:t>
            </a:r>
          </a:p>
          <a:p>
            <a:pPr marL="1116013"/>
            <a:r>
              <a:rPr lang="en-AU" sz="2000" dirty="0">
                <a:solidFill>
                  <a:schemeClr val="tx1"/>
                </a:solidFill>
              </a:rPr>
              <a:t>20 boys share 11 pizzas</a:t>
            </a:r>
          </a:p>
          <a:p>
            <a:r>
              <a:rPr lang="en-AU" sz="2000" dirty="0">
                <a:solidFill>
                  <a:schemeClr val="tx1"/>
                </a:solidFill>
              </a:rPr>
              <a:t>Who gets more pizza per person, the girls or the boys?</a:t>
            </a:r>
          </a:p>
        </p:txBody>
      </p:sp>
      <p:graphicFrame>
        <p:nvGraphicFramePr>
          <p:cNvPr id="11" name="Table 10">
            <a:extLst>
              <a:ext uri="{FF2B5EF4-FFF2-40B4-BE49-F238E27FC236}">
                <a16:creationId xmlns:a16="http://schemas.microsoft.com/office/drawing/2014/main" id="{7206F9AA-112F-C617-F81F-9E35266DC4B8}"/>
              </a:ext>
            </a:extLst>
          </p:cNvPr>
          <p:cNvGraphicFramePr>
            <a:graphicFrameLocks noGrp="1"/>
          </p:cNvGraphicFramePr>
          <p:nvPr/>
        </p:nvGraphicFramePr>
        <p:xfrm>
          <a:off x="762000" y="5049514"/>
          <a:ext cx="4800600" cy="1218416"/>
        </p:xfrm>
        <a:graphic>
          <a:graphicData uri="http://schemas.openxmlformats.org/drawingml/2006/table">
            <a:tbl>
              <a:tblPr>
                <a:tableStyleId>{F5AB1C69-6EDB-4FF4-983F-18BD219EF322}</a:tableStyleId>
              </a:tblPr>
              <a:tblGrid>
                <a:gridCol w="960120">
                  <a:extLst>
                    <a:ext uri="{9D8B030D-6E8A-4147-A177-3AD203B41FA5}">
                      <a16:colId xmlns:a16="http://schemas.microsoft.com/office/drawing/2014/main" val="793345535"/>
                    </a:ext>
                  </a:extLst>
                </a:gridCol>
                <a:gridCol w="954786">
                  <a:extLst>
                    <a:ext uri="{9D8B030D-6E8A-4147-A177-3AD203B41FA5}">
                      <a16:colId xmlns:a16="http://schemas.microsoft.com/office/drawing/2014/main" val="1870141634"/>
                    </a:ext>
                  </a:extLst>
                </a:gridCol>
                <a:gridCol w="845439">
                  <a:extLst>
                    <a:ext uri="{9D8B030D-6E8A-4147-A177-3AD203B41FA5}">
                      <a16:colId xmlns:a16="http://schemas.microsoft.com/office/drawing/2014/main" val="1051813308"/>
                    </a:ext>
                  </a:extLst>
                </a:gridCol>
                <a:gridCol w="840105">
                  <a:extLst>
                    <a:ext uri="{9D8B030D-6E8A-4147-A177-3AD203B41FA5}">
                      <a16:colId xmlns:a16="http://schemas.microsoft.com/office/drawing/2014/main" val="3724857801"/>
                    </a:ext>
                  </a:extLst>
                </a:gridCol>
                <a:gridCol w="1200150">
                  <a:extLst>
                    <a:ext uri="{9D8B030D-6E8A-4147-A177-3AD203B41FA5}">
                      <a16:colId xmlns:a16="http://schemas.microsoft.com/office/drawing/2014/main" val="1643361717"/>
                    </a:ext>
                  </a:extLst>
                </a:gridCol>
              </a:tblGrid>
              <a:tr h="304604">
                <a:tc>
                  <a:txBody>
                    <a:bodyPr/>
                    <a:lstStyle/>
                    <a:p>
                      <a:pPr algn="ctr">
                        <a:lnSpc>
                          <a:spcPts val="1400"/>
                        </a:lnSpc>
                        <a:spcAft>
                          <a:spcPts val="1200"/>
                        </a:spcAft>
                      </a:pPr>
                      <a:r>
                        <a:rPr lang="en-US" sz="1100">
                          <a:effectLst/>
                        </a:rPr>
                        <a:t> </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Rock Wall</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Canoeing</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Archery</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Ropes Course</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91441"/>
                  </a:ext>
                </a:extLst>
              </a:tr>
              <a:tr h="304604">
                <a:tc>
                  <a:txBody>
                    <a:bodyPr/>
                    <a:lstStyle/>
                    <a:p>
                      <a:pPr algn="ctr">
                        <a:lnSpc>
                          <a:spcPts val="1400"/>
                        </a:lnSpc>
                        <a:spcAft>
                          <a:spcPts val="1200"/>
                        </a:spcAft>
                      </a:pPr>
                      <a:r>
                        <a:rPr lang="en-US" sz="1100">
                          <a:effectLst/>
                        </a:rPr>
                        <a:t>Year 5</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15</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18</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24</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dirty="0">
                          <a:effectLst/>
                        </a:rPr>
                        <a:t>18</a:t>
                      </a:r>
                      <a:endParaRPr lang="en-AU" sz="11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4131691"/>
                  </a:ext>
                </a:extLst>
              </a:tr>
              <a:tr h="304604">
                <a:tc>
                  <a:txBody>
                    <a:bodyPr/>
                    <a:lstStyle/>
                    <a:p>
                      <a:pPr algn="ctr">
                        <a:lnSpc>
                          <a:spcPts val="1400"/>
                        </a:lnSpc>
                        <a:spcAft>
                          <a:spcPts val="1200"/>
                        </a:spcAft>
                      </a:pPr>
                      <a:r>
                        <a:rPr lang="en-US" sz="1100">
                          <a:effectLst/>
                        </a:rPr>
                        <a:t>Year 7</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19</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21</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a:effectLst/>
                        </a:rPr>
                        <a:t>38</a:t>
                      </a:r>
                      <a:endParaRPr lang="en-AU" sz="110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400"/>
                        </a:lnSpc>
                        <a:spcAft>
                          <a:spcPts val="1200"/>
                        </a:spcAft>
                      </a:pPr>
                      <a:r>
                        <a:rPr lang="en-US" sz="1100" dirty="0">
                          <a:effectLst/>
                        </a:rPr>
                        <a:t>22</a:t>
                      </a:r>
                      <a:endParaRPr lang="en-AU" sz="11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4476390"/>
                  </a:ext>
                </a:extLst>
              </a:tr>
              <a:tr h="304604">
                <a:tc gridSpan="5">
                  <a:txBody>
                    <a:bodyPr/>
                    <a:lstStyle/>
                    <a:p>
                      <a:pPr algn="ctr">
                        <a:lnSpc>
                          <a:spcPts val="1400"/>
                        </a:lnSpc>
                        <a:spcAft>
                          <a:spcPts val="600"/>
                        </a:spcAft>
                      </a:pPr>
                      <a:r>
                        <a:rPr lang="en-US" sz="1100" dirty="0">
                          <a:effectLst/>
                        </a:rPr>
                        <a:t>Camp Reefton Thursday Activities</a:t>
                      </a:r>
                      <a:endParaRPr lang="en-AU" sz="11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367431"/>
                  </a:ext>
                </a:extLst>
              </a:tr>
            </a:tbl>
          </a:graphicData>
        </a:graphic>
      </p:graphicFrame>
      <p:sp>
        <p:nvSpPr>
          <p:cNvPr id="12" name="TextBox 11">
            <a:extLst>
              <a:ext uri="{FF2B5EF4-FFF2-40B4-BE49-F238E27FC236}">
                <a16:creationId xmlns:a16="http://schemas.microsoft.com/office/drawing/2014/main" id="{B0D7AE4E-F8DF-5A90-E42D-9053A0803E46}"/>
              </a:ext>
            </a:extLst>
          </p:cNvPr>
          <p:cNvSpPr txBox="1"/>
          <p:nvPr/>
        </p:nvSpPr>
        <p:spPr>
          <a:xfrm>
            <a:off x="5690461" y="5263450"/>
            <a:ext cx="3224939" cy="707886"/>
          </a:xfrm>
          <a:prstGeom prst="rect">
            <a:avLst/>
          </a:prstGeom>
          <a:noFill/>
        </p:spPr>
        <p:txBody>
          <a:bodyPr wrap="square" rtlCol="0">
            <a:spAutoFit/>
          </a:bodyPr>
          <a:lstStyle/>
          <a:p>
            <a:r>
              <a:rPr lang="en-AU" sz="2000" b="1" dirty="0">
                <a:solidFill>
                  <a:schemeClr val="tx1"/>
                </a:solidFill>
              </a:rPr>
              <a:t>Do you agree with the Manager?</a:t>
            </a:r>
            <a:endParaRPr lang="en-AU" sz="2000" dirty="0">
              <a:solidFill>
                <a:schemeClr val="tx1"/>
              </a:solidFill>
            </a:endParaRPr>
          </a:p>
        </p:txBody>
      </p:sp>
      <p:sp>
        <p:nvSpPr>
          <p:cNvPr id="13" name="TextBox 12">
            <a:extLst>
              <a:ext uri="{FF2B5EF4-FFF2-40B4-BE49-F238E27FC236}">
                <a16:creationId xmlns:a16="http://schemas.microsoft.com/office/drawing/2014/main" id="{71BD678B-346E-5EE6-1F25-F5FB2CDC51B0}"/>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18</a:t>
            </a:fld>
            <a:endParaRPr lang="en-US" sz="1200" dirty="0">
              <a:solidFill>
                <a:schemeClr val="bg2">
                  <a:lumMod val="75000"/>
                </a:schemeClr>
              </a:solidFill>
            </a:endParaRPr>
          </a:p>
        </p:txBody>
      </p:sp>
    </p:spTree>
    <p:extLst>
      <p:ext uri="{BB962C8B-B14F-4D97-AF65-F5344CB8AC3E}">
        <p14:creationId xmlns:p14="http://schemas.microsoft.com/office/powerpoint/2010/main" val="3925418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8BE209B9-D108-F9C8-BA16-E81EFDE524D1}"/>
              </a:ext>
            </a:extLst>
          </p:cNvPr>
          <p:cNvSpPr txBox="1">
            <a:spLocks noChangeArrowheads="1"/>
          </p:cNvSpPr>
          <p:nvPr/>
        </p:nvSpPr>
        <p:spPr bwMode="auto">
          <a:xfrm>
            <a:off x="479426" y="542459"/>
            <a:ext cx="8424862" cy="8318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spcAft>
                <a:spcPts val="600"/>
              </a:spcAft>
              <a:buFontTx/>
              <a:buNone/>
            </a:pPr>
            <a:r>
              <a:rPr lang="en-US" altLang="en-US" sz="2400" dirty="0"/>
              <a:t>Which of these is the longest distance?</a:t>
            </a:r>
            <a:br>
              <a:rPr lang="en-US" altLang="en-US" sz="2400" dirty="0"/>
            </a:br>
            <a:r>
              <a:rPr lang="en-US" altLang="en-US" sz="2400" dirty="0"/>
              <a:t>     0.1203 km         123 m          1230 cm          12 030 mm </a:t>
            </a:r>
          </a:p>
        </p:txBody>
      </p:sp>
      <p:sp>
        <p:nvSpPr>
          <p:cNvPr id="3" name="TextBox 2">
            <a:extLst>
              <a:ext uri="{FF2B5EF4-FFF2-40B4-BE49-F238E27FC236}">
                <a16:creationId xmlns:a16="http://schemas.microsoft.com/office/drawing/2014/main" id="{E2531715-6E58-2207-8AA5-8B60CA4BFF35}"/>
              </a:ext>
            </a:extLst>
          </p:cNvPr>
          <p:cNvSpPr txBox="1">
            <a:spLocks noChangeArrowheads="1"/>
          </p:cNvSpPr>
          <p:nvPr/>
        </p:nvSpPr>
        <p:spPr bwMode="auto">
          <a:xfrm>
            <a:off x="513229" y="1908175"/>
            <a:ext cx="8424863" cy="15700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Helen has 24 red apples and 12 green apples. What fraction of the apples are green? </a:t>
            </a:r>
          </a:p>
          <a:p>
            <a:pPr eaLnBrk="1" hangingPunct="1">
              <a:spcBef>
                <a:spcPct val="0"/>
              </a:spcBef>
              <a:buFontTx/>
              <a:buNone/>
            </a:pPr>
            <a:r>
              <a:rPr lang="en-US" altLang="en-US" sz="2400"/>
              <a:t>             </a:t>
            </a:r>
            <a:r>
              <a:rPr lang="en-US" altLang="en-US" sz="2000" u="sng"/>
              <a:t>1</a:t>
            </a:r>
            <a:r>
              <a:rPr lang="en-US" altLang="en-US" sz="2000"/>
              <a:t>                    </a:t>
            </a:r>
            <a:r>
              <a:rPr lang="en-US" altLang="en-US" sz="2000" u="sng"/>
              <a:t>1 </a:t>
            </a:r>
            <a:r>
              <a:rPr lang="en-US" altLang="en-US" sz="2000"/>
              <a:t>                  </a:t>
            </a:r>
            <a:r>
              <a:rPr lang="en-US" altLang="en-US" sz="2000" u="sng"/>
              <a:t>1</a:t>
            </a:r>
            <a:r>
              <a:rPr lang="en-US" altLang="en-US" sz="2000"/>
              <a:t>             </a:t>
            </a:r>
            <a:r>
              <a:rPr lang="en-US" altLang="en-US" sz="2000" u="sng"/>
              <a:t>1</a:t>
            </a:r>
          </a:p>
          <a:p>
            <a:pPr eaLnBrk="1" hangingPunct="1">
              <a:spcBef>
                <a:spcPct val="0"/>
              </a:spcBef>
              <a:buFontTx/>
              <a:buNone/>
            </a:pPr>
            <a:r>
              <a:rPr lang="en-US" altLang="en-US" sz="2000"/>
              <a:t>                2	            3                   4            12</a:t>
            </a:r>
            <a:r>
              <a:rPr lang="en-US" altLang="en-US" sz="2400"/>
              <a:t>		</a:t>
            </a:r>
          </a:p>
        </p:txBody>
      </p:sp>
      <p:sp>
        <p:nvSpPr>
          <p:cNvPr id="4" name="TextBox 3">
            <a:extLst>
              <a:ext uri="{FF2B5EF4-FFF2-40B4-BE49-F238E27FC236}">
                <a16:creationId xmlns:a16="http://schemas.microsoft.com/office/drawing/2014/main" id="{D5026B53-6C72-265C-8586-C2E2E79D6247}"/>
              </a:ext>
            </a:extLst>
          </p:cNvPr>
          <p:cNvSpPr txBox="1">
            <a:spLocks noChangeArrowheads="1"/>
          </p:cNvSpPr>
          <p:nvPr/>
        </p:nvSpPr>
        <p:spPr bwMode="auto">
          <a:xfrm>
            <a:off x="529290" y="3886200"/>
            <a:ext cx="8424863" cy="23082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t>A copier prints 1200 leaflets.</a:t>
            </a:r>
            <a:br>
              <a:rPr lang="en-US" altLang="en-US" sz="2400"/>
            </a:br>
            <a:r>
              <a:rPr lang="en-US" altLang="en-US" sz="2400"/>
              <a:t>One-third of the leaflets are on yellow paper and the rest are on blue paper. There are smudges on 5% of the blue leaflets. </a:t>
            </a:r>
          </a:p>
          <a:p>
            <a:pPr eaLnBrk="1" hangingPunct="1">
              <a:spcBef>
                <a:spcPct val="0"/>
              </a:spcBef>
              <a:buFontTx/>
              <a:buNone/>
            </a:pPr>
            <a:r>
              <a:rPr lang="en-US" altLang="en-US" sz="2400"/>
              <a:t>How many blue leaflets have smudges?</a:t>
            </a:r>
            <a:br>
              <a:rPr lang="en-US" altLang="en-US" sz="2400"/>
            </a:br>
            <a:r>
              <a:rPr lang="en-US" altLang="en-US" sz="2400"/>
              <a:t>          40              60               400                 800 </a:t>
            </a:r>
          </a:p>
        </p:txBody>
      </p:sp>
      <p:sp>
        <p:nvSpPr>
          <p:cNvPr id="17413" name="TextBox 4">
            <a:extLst>
              <a:ext uri="{FF2B5EF4-FFF2-40B4-BE49-F238E27FC236}">
                <a16:creationId xmlns:a16="http://schemas.microsoft.com/office/drawing/2014/main" id="{22372714-1172-3664-2A67-760BB140CCF5}"/>
              </a:ext>
            </a:extLst>
          </p:cNvPr>
          <p:cNvSpPr txBox="1">
            <a:spLocks noChangeArrowheads="1"/>
          </p:cNvSpPr>
          <p:nvPr/>
        </p:nvSpPr>
        <p:spPr bwMode="auto">
          <a:xfrm>
            <a:off x="3492500" y="6308725"/>
            <a:ext cx="5400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en-US" altLang="en-US" sz="1600">
                <a:solidFill>
                  <a:schemeClr val="bg2"/>
                </a:solidFill>
              </a:rPr>
              <a:t>From Sample Year 9 NAPLAN Test, </a:t>
            </a:r>
            <a:r>
              <a:rPr lang="en-US" altLang="en-US" sz="1600">
                <a:solidFill>
                  <a:srgbClr val="808080"/>
                </a:solidFill>
              </a:rPr>
              <a:t>ACARA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74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412C3172-3352-3E85-8F2A-C855FDABA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2420938"/>
            <a:ext cx="32162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3">
            <a:extLst>
              <a:ext uri="{FF2B5EF4-FFF2-40B4-BE49-F238E27FC236}">
                <a16:creationId xmlns:a16="http://schemas.microsoft.com/office/drawing/2014/main" id="{B8F1919F-1592-4240-BF7B-D296DCA97687}"/>
              </a:ext>
            </a:extLst>
          </p:cNvPr>
          <p:cNvSpPr txBox="1">
            <a:spLocks noChangeArrowheads="1"/>
          </p:cNvSpPr>
          <p:nvPr/>
        </p:nvSpPr>
        <p:spPr bwMode="auto">
          <a:xfrm>
            <a:off x="611188" y="3933825"/>
            <a:ext cx="2663825" cy="14652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b="1">
                <a:solidFill>
                  <a:srgbClr val="000000"/>
                </a:solidFill>
              </a:rPr>
              <a:t>Adaptive reasoning:</a:t>
            </a:r>
            <a:r>
              <a:rPr lang="en-US" altLang="en-US" sz="1800">
                <a:solidFill>
                  <a:srgbClr val="000000"/>
                </a:solidFill>
              </a:rPr>
              <a:t> Capacity for logical thought, reflection, explanation, and justification</a:t>
            </a:r>
            <a:endParaRPr lang="en-AU" altLang="en-US" sz="1800">
              <a:solidFill>
                <a:srgbClr val="000000"/>
              </a:solidFill>
            </a:endParaRPr>
          </a:p>
        </p:txBody>
      </p:sp>
      <p:sp>
        <p:nvSpPr>
          <p:cNvPr id="19459" name="Text Box 4">
            <a:extLst>
              <a:ext uri="{FF2B5EF4-FFF2-40B4-BE49-F238E27FC236}">
                <a16:creationId xmlns:a16="http://schemas.microsoft.com/office/drawing/2014/main" id="{B4EEEBCD-83F9-C33B-AC4F-283CA988FD28}"/>
              </a:ext>
            </a:extLst>
          </p:cNvPr>
          <p:cNvSpPr txBox="1">
            <a:spLocks noChangeArrowheads="1"/>
          </p:cNvSpPr>
          <p:nvPr/>
        </p:nvSpPr>
        <p:spPr bwMode="auto">
          <a:xfrm>
            <a:off x="323850" y="1628775"/>
            <a:ext cx="2663825" cy="11906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b="1" dirty="0">
                <a:solidFill>
                  <a:schemeClr val="tx1"/>
                </a:solidFill>
              </a:rPr>
              <a:t>Strategic competence:</a:t>
            </a:r>
            <a:r>
              <a:rPr lang="en-US" altLang="en-US" sz="1800" dirty="0">
                <a:solidFill>
                  <a:schemeClr val="tx1"/>
                </a:solidFill>
              </a:rPr>
              <a:t> Ability to formulate, represent, and solve mathematical problems</a:t>
            </a:r>
            <a:endParaRPr lang="en-AU" altLang="en-US" sz="1800" dirty="0">
              <a:solidFill>
                <a:schemeClr val="tx1"/>
              </a:solidFill>
            </a:endParaRPr>
          </a:p>
        </p:txBody>
      </p:sp>
      <p:sp>
        <p:nvSpPr>
          <p:cNvPr id="19460" name="Text Box 5">
            <a:extLst>
              <a:ext uri="{FF2B5EF4-FFF2-40B4-BE49-F238E27FC236}">
                <a16:creationId xmlns:a16="http://schemas.microsoft.com/office/drawing/2014/main" id="{A7747520-05C3-72C9-5A02-3DA7F29D92FE}"/>
              </a:ext>
            </a:extLst>
          </p:cNvPr>
          <p:cNvSpPr txBox="1">
            <a:spLocks noChangeArrowheads="1"/>
          </p:cNvSpPr>
          <p:nvPr/>
        </p:nvSpPr>
        <p:spPr bwMode="auto">
          <a:xfrm>
            <a:off x="3492500" y="981075"/>
            <a:ext cx="4248150" cy="91598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b="1">
                <a:solidFill>
                  <a:srgbClr val="000000"/>
                </a:solidFill>
              </a:rPr>
              <a:t>Conceptual understanding:</a:t>
            </a:r>
            <a:r>
              <a:rPr lang="en-US" altLang="en-US" sz="1800">
                <a:solidFill>
                  <a:srgbClr val="000000"/>
                </a:solidFill>
              </a:rPr>
              <a:t> Comprehension of mathematical concepts, operations, and relations</a:t>
            </a:r>
            <a:endParaRPr lang="en-AU" altLang="en-US" sz="1800">
              <a:solidFill>
                <a:srgbClr val="000000"/>
              </a:solidFill>
            </a:endParaRPr>
          </a:p>
        </p:txBody>
      </p:sp>
      <p:sp>
        <p:nvSpPr>
          <p:cNvPr id="19461" name="Text Box 6">
            <a:extLst>
              <a:ext uri="{FF2B5EF4-FFF2-40B4-BE49-F238E27FC236}">
                <a16:creationId xmlns:a16="http://schemas.microsoft.com/office/drawing/2014/main" id="{E16DAF0D-CC78-FBFC-9C71-8AEBED0F28D7}"/>
              </a:ext>
            </a:extLst>
          </p:cNvPr>
          <p:cNvSpPr txBox="1">
            <a:spLocks noChangeArrowheads="1"/>
          </p:cNvSpPr>
          <p:nvPr/>
        </p:nvSpPr>
        <p:spPr bwMode="auto">
          <a:xfrm>
            <a:off x="5364163" y="4437063"/>
            <a:ext cx="2952750" cy="1465262"/>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b="1">
                <a:solidFill>
                  <a:srgbClr val="000000"/>
                </a:solidFill>
              </a:rPr>
              <a:t>Procedural fluency:</a:t>
            </a:r>
            <a:r>
              <a:rPr lang="en-US" altLang="en-US" sz="1800">
                <a:solidFill>
                  <a:srgbClr val="000000"/>
                </a:solidFill>
              </a:rPr>
              <a:t> Skill in carrying our procedures flexibly, accurately, efficiently, and appropriately</a:t>
            </a:r>
            <a:endParaRPr lang="en-AU" altLang="en-US" sz="1800">
              <a:solidFill>
                <a:srgbClr val="000000"/>
              </a:solidFill>
            </a:endParaRPr>
          </a:p>
        </p:txBody>
      </p:sp>
      <p:sp>
        <p:nvSpPr>
          <p:cNvPr id="19462" name="Text Box 7">
            <a:extLst>
              <a:ext uri="{FF2B5EF4-FFF2-40B4-BE49-F238E27FC236}">
                <a16:creationId xmlns:a16="http://schemas.microsoft.com/office/drawing/2014/main" id="{27C322BF-620D-C6DF-4766-174E33384C18}"/>
              </a:ext>
            </a:extLst>
          </p:cNvPr>
          <p:cNvSpPr txBox="1">
            <a:spLocks noChangeArrowheads="1"/>
          </p:cNvSpPr>
          <p:nvPr/>
        </p:nvSpPr>
        <p:spPr bwMode="auto">
          <a:xfrm>
            <a:off x="6011863" y="2133600"/>
            <a:ext cx="2881312" cy="201453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b="1">
                <a:solidFill>
                  <a:srgbClr val="000000"/>
                </a:solidFill>
              </a:rPr>
              <a:t>Productive disposition:</a:t>
            </a:r>
            <a:r>
              <a:rPr lang="en-US" altLang="en-US" sz="1800">
                <a:solidFill>
                  <a:srgbClr val="000000"/>
                </a:solidFill>
              </a:rPr>
              <a:t> Habitual inclination to see mathematics as sensible, useful, and worthwhile, coupled with a belief in diligence and one</a:t>
            </a:r>
            <a:r>
              <a:rPr lang="ja-JP" altLang="en-US" sz="1800">
                <a:solidFill>
                  <a:srgbClr val="000000"/>
                </a:solidFill>
              </a:rPr>
              <a:t>’</a:t>
            </a:r>
            <a:r>
              <a:rPr lang="en-US" altLang="ja-JP" sz="1800">
                <a:solidFill>
                  <a:srgbClr val="000000"/>
                </a:solidFill>
              </a:rPr>
              <a:t>s own efficacy</a:t>
            </a:r>
            <a:endParaRPr lang="en-AU" altLang="en-US" sz="1800">
              <a:solidFill>
                <a:srgbClr val="000000"/>
              </a:solidFill>
            </a:endParaRPr>
          </a:p>
        </p:txBody>
      </p:sp>
      <p:sp>
        <p:nvSpPr>
          <p:cNvPr id="19464" name="Line 9">
            <a:extLst>
              <a:ext uri="{FF2B5EF4-FFF2-40B4-BE49-F238E27FC236}">
                <a16:creationId xmlns:a16="http://schemas.microsoft.com/office/drawing/2014/main" id="{6E7FBA22-82B8-76C8-8AE0-2A8C6DA40759}"/>
              </a:ext>
            </a:extLst>
          </p:cNvPr>
          <p:cNvSpPr>
            <a:spLocks noChangeShapeType="1"/>
          </p:cNvSpPr>
          <p:nvPr/>
        </p:nvSpPr>
        <p:spPr bwMode="auto">
          <a:xfrm flipV="1">
            <a:off x="4356100" y="1916113"/>
            <a:ext cx="71438" cy="433387"/>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5" name="Line 10">
            <a:extLst>
              <a:ext uri="{FF2B5EF4-FFF2-40B4-BE49-F238E27FC236}">
                <a16:creationId xmlns:a16="http://schemas.microsoft.com/office/drawing/2014/main" id="{31E98220-3A29-7C3A-7056-576E8C939FB8}"/>
              </a:ext>
            </a:extLst>
          </p:cNvPr>
          <p:cNvSpPr>
            <a:spLocks noChangeShapeType="1"/>
          </p:cNvSpPr>
          <p:nvPr/>
        </p:nvSpPr>
        <p:spPr bwMode="auto">
          <a:xfrm flipV="1">
            <a:off x="5292725" y="2420938"/>
            <a:ext cx="574675" cy="287337"/>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6" name="Line 11">
            <a:extLst>
              <a:ext uri="{FF2B5EF4-FFF2-40B4-BE49-F238E27FC236}">
                <a16:creationId xmlns:a16="http://schemas.microsoft.com/office/drawing/2014/main" id="{7D0D69B3-0D5F-56D1-9655-7796581832BC}"/>
              </a:ext>
            </a:extLst>
          </p:cNvPr>
          <p:cNvSpPr>
            <a:spLocks noChangeShapeType="1"/>
          </p:cNvSpPr>
          <p:nvPr/>
        </p:nvSpPr>
        <p:spPr bwMode="auto">
          <a:xfrm>
            <a:off x="5364163" y="3500438"/>
            <a:ext cx="215900" cy="576262"/>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7" name="Line 12">
            <a:extLst>
              <a:ext uri="{FF2B5EF4-FFF2-40B4-BE49-F238E27FC236}">
                <a16:creationId xmlns:a16="http://schemas.microsoft.com/office/drawing/2014/main" id="{CFCBAC74-B109-1D1D-8D9D-035631580456}"/>
              </a:ext>
            </a:extLst>
          </p:cNvPr>
          <p:cNvSpPr>
            <a:spLocks noChangeShapeType="1"/>
          </p:cNvSpPr>
          <p:nvPr/>
        </p:nvSpPr>
        <p:spPr bwMode="auto">
          <a:xfrm flipH="1">
            <a:off x="2484438" y="3429000"/>
            <a:ext cx="504825" cy="360363"/>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8" name="Line 13">
            <a:extLst>
              <a:ext uri="{FF2B5EF4-FFF2-40B4-BE49-F238E27FC236}">
                <a16:creationId xmlns:a16="http://schemas.microsoft.com/office/drawing/2014/main" id="{0B5722C5-AD1B-8CBA-3A25-58198D620984}"/>
              </a:ext>
            </a:extLst>
          </p:cNvPr>
          <p:cNvSpPr>
            <a:spLocks noChangeShapeType="1"/>
          </p:cNvSpPr>
          <p:nvPr/>
        </p:nvSpPr>
        <p:spPr bwMode="auto">
          <a:xfrm flipH="1" flipV="1">
            <a:off x="2987675" y="2205038"/>
            <a:ext cx="504825" cy="43180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9" name="Text Box 14">
            <a:extLst>
              <a:ext uri="{FF2B5EF4-FFF2-40B4-BE49-F238E27FC236}">
                <a16:creationId xmlns:a16="http://schemas.microsoft.com/office/drawing/2014/main" id="{F02BFEFB-3A71-511C-1A56-FBF9BCDA8769}"/>
              </a:ext>
            </a:extLst>
          </p:cNvPr>
          <p:cNvSpPr txBox="1">
            <a:spLocks noChangeArrowheads="1"/>
          </p:cNvSpPr>
          <p:nvPr/>
        </p:nvSpPr>
        <p:spPr bwMode="auto">
          <a:xfrm>
            <a:off x="762000" y="6096000"/>
            <a:ext cx="7848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600" dirty="0">
                <a:solidFill>
                  <a:srgbClr val="000000"/>
                </a:solidFill>
              </a:rPr>
              <a:t>Kilpatrick, J., Swafford, J. &amp; </a:t>
            </a:r>
            <a:r>
              <a:rPr lang="en-US" altLang="en-US" sz="1600" dirty="0" err="1">
                <a:solidFill>
                  <a:srgbClr val="000000"/>
                </a:solidFill>
              </a:rPr>
              <a:t>Findell</a:t>
            </a:r>
            <a:r>
              <a:rPr lang="en-US" altLang="en-US" sz="1600" dirty="0">
                <a:solidFill>
                  <a:srgbClr val="000000"/>
                </a:solidFill>
              </a:rPr>
              <a:t>, B. (Eds.) (2001). </a:t>
            </a:r>
            <a:r>
              <a:rPr lang="en-US" altLang="en-US" sz="1600" i="1" dirty="0">
                <a:solidFill>
                  <a:srgbClr val="000000"/>
                </a:solidFill>
              </a:rPr>
              <a:t>Adding it up: Helping children learn mathematics.</a:t>
            </a:r>
            <a:r>
              <a:rPr lang="en-US" altLang="en-US" sz="1600" dirty="0">
                <a:solidFill>
                  <a:srgbClr val="000000"/>
                </a:solidFill>
              </a:rPr>
              <a:t> Washington DC: National Academy Press</a:t>
            </a:r>
            <a:endParaRPr lang="en-AU" altLang="en-US" sz="1600" dirty="0">
              <a:solidFill>
                <a:srgbClr val="000000"/>
              </a:solidFill>
            </a:endParaRPr>
          </a:p>
        </p:txBody>
      </p:sp>
      <p:sp>
        <p:nvSpPr>
          <p:cNvPr id="2" name="Text Box 2">
            <a:extLst>
              <a:ext uri="{FF2B5EF4-FFF2-40B4-BE49-F238E27FC236}">
                <a16:creationId xmlns:a16="http://schemas.microsoft.com/office/drawing/2014/main" id="{C8C4B098-25EB-66E8-3E6F-7CEF52AA431F}"/>
              </a:ext>
            </a:extLst>
          </p:cNvPr>
          <p:cNvSpPr txBox="1">
            <a:spLocks noChangeArrowheads="1"/>
          </p:cNvSpPr>
          <p:nvPr/>
        </p:nvSpPr>
        <p:spPr bwMode="auto">
          <a:xfrm>
            <a:off x="304800" y="152400"/>
            <a:ext cx="8458200" cy="1077218"/>
          </a:xfrm>
          <a:prstGeom prst="rect">
            <a:avLst/>
          </a:prstGeom>
          <a:noFill/>
          <a:ln>
            <a:noFill/>
          </a:ln>
          <a:effectLst/>
        </p:spPr>
        <p:txBody>
          <a:bodyPr>
            <a:spAutoFit/>
          </a:bodyPr>
          <a:lstStyle/>
          <a:p>
            <a:pPr eaLnBrk="1" fontAlgn="b" hangingPunct="1">
              <a:defRPr/>
            </a:pPr>
            <a:r>
              <a:rPr lang="en-AU" sz="3200" b="1" dirty="0">
                <a:solidFill>
                  <a:srgbClr val="C00000"/>
                </a:solidFill>
              </a:rPr>
              <a:t>Mathematical Proficiency – The ultimate Goal</a:t>
            </a:r>
          </a:p>
        </p:txBody>
      </p:sp>
    </p:spTree>
    <p:extLst>
      <p:ext uri="{BB962C8B-B14F-4D97-AF65-F5344CB8AC3E}">
        <p14:creationId xmlns:p14="http://schemas.microsoft.com/office/powerpoint/2010/main" val="1717600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120904-E6C6-9C14-0231-EEBE4402F3A1}"/>
              </a:ext>
            </a:extLst>
          </p:cNvPr>
          <p:cNvSpPr txBox="1"/>
          <p:nvPr/>
        </p:nvSpPr>
        <p:spPr>
          <a:xfrm>
            <a:off x="1219200" y="2521059"/>
            <a:ext cx="7239000" cy="2246769"/>
          </a:xfrm>
          <a:prstGeom prst="rect">
            <a:avLst/>
          </a:prstGeom>
          <a:noFill/>
        </p:spPr>
        <p:txBody>
          <a:bodyPr wrap="square" rtlCol="0">
            <a:spAutoFit/>
          </a:bodyPr>
          <a:lstStyle/>
          <a:p>
            <a:r>
              <a:rPr lang="en-AU" sz="2800" b="1" i="1" dirty="0">
                <a:solidFill>
                  <a:schemeClr val="tx1"/>
                </a:solidFill>
              </a:rPr>
              <a:t>Problem solving as an endeavour requires the co-ordination of reflection and activity</a:t>
            </a:r>
          </a:p>
          <a:p>
            <a:endParaRPr lang="en-AU" sz="2800" dirty="0">
              <a:solidFill>
                <a:schemeClr val="tx1"/>
              </a:solidFill>
            </a:endParaRPr>
          </a:p>
          <a:p>
            <a:pPr algn="ctr"/>
            <a:r>
              <a:rPr lang="en-AU" sz="2800" dirty="0">
                <a:solidFill>
                  <a:schemeClr val="tx1"/>
                </a:solidFill>
              </a:rPr>
              <a:t>(Hatfield, 1979, p. xiii)</a:t>
            </a:r>
            <a:endParaRPr lang="en-US" dirty="0"/>
          </a:p>
        </p:txBody>
      </p:sp>
      <p:sp>
        <p:nvSpPr>
          <p:cNvPr id="2" name="TextBox 1">
            <a:extLst>
              <a:ext uri="{FF2B5EF4-FFF2-40B4-BE49-F238E27FC236}">
                <a16:creationId xmlns:a16="http://schemas.microsoft.com/office/drawing/2014/main" id="{D1774EED-9492-4A7E-01BD-8ABF776D0DAD}"/>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20</a:t>
            </a:fld>
            <a:endParaRPr lang="en-US" sz="1200" dirty="0">
              <a:solidFill>
                <a:schemeClr val="bg2">
                  <a:lumMod val="75000"/>
                </a:schemeClr>
              </a:solidFill>
            </a:endParaRPr>
          </a:p>
        </p:txBody>
      </p:sp>
    </p:spTree>
    <p:extLst>
      <p:ext uri="{BB962C8B-B14F-4D97-AF65-F5344CB8AC3E}">
        <p14:creationId xmlns:p14="http://schemas.microsoft.com/office/powerpoint/2010/main" val="3209724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320AAC-3A7F-B682-0429-A4B9333A8C22}"/>
              </a:ext>
            </a:extLst>
          </p:cNvPr>
          <p:cNvSpPr txBox="1"/>
          <p:nvPr/>
        </p:nvSpPr>
        <p:spPr>
          <a:xfrm>
            <a:off x="288530" y="6069708"/>
            <a:ext cx="8762996" cy="349391"/>
          </a:xfrm>
          <a:prstGeom prst="rect">
            <a:avLst/>
          </a:prstGeom>
          <a:noFill/>
        </p:spPr>
        <p:txBody>
          <a:bodyPr wrap="square" rtlCol="0">
            <a:spAutoFit/>
          </a:bodyPr>
          <a:lstStyle/>
          <a:p>
            <a:pPr algn="ctr"/>
            <a:r>
              <a:rPr lang="en-AU" sz="1600" i="1" dirty="0">
                <a:solidFill>
                  <a:schemeClr val="bg2"/>
                </a:solidFill>
              </a:rPr>
              <a:t>Meta-Model of Children’s Approaches to Mathematical Problem Solving (</a:t>
            </a:r>
            <a:r>
              <a:rPr lang="en-AU" sz="1600" i="1" dirty="0" err="1">
                <a:solidFill>
                  <a:schemeClr val="bg2"/>
                </a:solidFill>
              </a:rPr>
              <a:t>Siemon</a:t>
            </a:r>
            <a:r>
              <a:rPr lang="en-AU" sz="1600" i="1" dirty="0">
                <a:solidFill>
                  <a:schemeClr val="bg2"/>
                </a:solidFill>
              </a:rPr>
              <a:t>, 1993)</a:t>
            </a:r>
            <a:endParaRPr lang="en-AU" sz="1600" dirty="0">
              <a:solidFill>
                <a:schemeClr val="bg2"/>
              </a:solidFill>
            </a:endParaRPr>
          </a:p>
        </p:txBody>
      </p:sp>
      <p:cxnSp>
        <p:nvCxnSpPr>
          <p:cNvPr id="12" name="Straight Arrow Connector 11">
            <a:extLst>
              <a:ext uri="{FF2B5EF4-FFF2-40B4-BE49-F238E27FC236}">
                <a16:creationId xmlns:a16="http://schemas.microsoft.com/office/drawing/2014/main" id="{2D3BAB72-1FF5-FE96-E533-3871CA7C9AEF}"/>
              </a:ext>
            </a:extLst>
          </p:cNvPr>
          <p:cNvCxnSpPr>
            <a:cxnSpLocks/>
          </p:cNvCxnSpPr>
          <p:nvPr/>
        </p:nvCxnSpPr>
        <p:spPr bwMode="auto">
          <a:xfrm>
            <a:off x="838200" y="5867400"/>
            <a:ext cx="7772400" cy="0"/>
          </a:xfrm>
          <a:prstGeom prst="straightConnector1">
            <a:avLst/>
          </a:prstGeom>
          <a:noFill/>
          <a:ln w="38100">
            <a:solidFill>
              <a:schemeClr val="tx1"/>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579DD3C8-4C67-6C30-8689-7175AA8F69EA}"/>
              </a:ext>
            </a:extLst>
          </p:cNvPr>
          <p:cNvCxnSpPr>
            <a:cxnSpLocks/>
          </p:cNvCxnSpPr>
          <p:nvPr/>
        </p:nvCxnSpPr>
        <p:spPr bwMode="auto">
          <a:xfrm flipV="1">
            <a:off x="838200" y="1143000"/>
            <a:ext cx="0" cy="4724400"/>
          </a:xfrm>
          <a:prstGeom prst="straightConnector1">
            <a:avLst/>
          </a:prstGeom>
          <a:noFill/>
          <a:ln w="38100">
            <a:solidFill>
              <a:schemeClr val="tx1"/>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24171928-0EF5-3106-5DA9-9C3A3F35760E}"/>
              </a:ext>
            </a:extLst>
          </p:cNvPr>
          <p:cNvSpPr txBox="1"/>
          <p:nvPr/>
        </p:nvSpPr>
        <p:spPr>
          <a:xfrm>
            <a:off x="3981477" y="5668445"/>
            <a:ext cx="2647931" cy="369332"/>
          </a:xfrm>
          <a:prstGeom prst="rect">
            <a:avLst/>
          </a:prstGeom>
          <a:solidFill>
            <a:schemeClr val="bg1"/>
          </a:solidFill>
        </p:spPr>
        <p:txBody>
          <a:bodyPr wrap="square" rtlCol="0">
            <a:spAutoFit/>
          </a:bodyPr>
          <a:lstStyle/>
          <a:p>
            <a:r>
              <a:rPr lang="en-AU" sz="1800" i="1" dirty="0">
                <a:solidFill>
                  <a:schemeClr val="tx1"/>
                </a:solidFill>
              </a:rPr>
              <a:t>Procedural Knowledge</a:t>
            </a:r>
          </a:p>
        </p:txBody>
      </p:sp>
      <p:sp>
        <p:nvSpPr>
          <p:cNvPr id="7" name="TextBox 6">
            <a:extLst>
              <a:ext uri="{FF2B5EF4-FFF2-40B4-BE49-F238E27FC236}">
                <a16:creationId xmlns:a16="http://schemas.microsoft.com/office/drawing/2014/main" id="{18120904-E6C6-9C14-0231-EEBE4402F3A1}"/>
              </a:ext>
            </a:extLst>
          </p:cNvPr>
          <p:cNvSpPr txBox="1"/>
          <p:nvPr/>
        </p:nvSpPr>
        <p:spPr>
          <a:xfrm>
            <a:off x="197194" y="3071004"/>
            <a:ext cx="1447798" cy="646331"/>
          </a:xfrm>
          <a:prstGeom prst="rect">
            <a:avLst/>
          </a:prstGeom>
          <a:solidFill>
            <a:schemeClr val="bg1"/>
          </a:solidFill>
        </p:spPr>
        <p:txBody>
          <a:bodyPr wrap="square" rtlCol="0">
            <a:spAutoFit/>
          </a:bodyPr>
          <a:lstStyle/>
          <a:p>
            <a:r>
              <a:rPr lang="en-AU" sz="1800" i="1" dirty="0">
                <a:solidFill>
                  <a:schemeClr val="tx1"/>
                </a:solidFill>
              </a:rPr>
              <a:t>Conceptual Knowledge</a:t>
            </a:r>
          </a:p>
        </p:txBody>
      </p:sp>
      <p:sp>
        <p:nvSpPr>
          <p:cNvPr id="33" name="Text Box 2">
            <a:extLst>
              <a:ext uri="{FF2B5EF4-FFF2-40B4-BE49-F238E27FC236}">
                <a16:creationId xmlns:a16="http://schemas.microsoft.com/office/drawing/2014/main" id="{E4A1002B-5381-42A8-27EA-88ACEA1255D9}"/>
              </a:ext>
            </a:extLst>
          </p:cNvPr>
          <p:cNvSpPr txBox="1">
            <a:spLocks noChangeArrowheads="1"/>
          </p:cNvSpPr>
          <p:nvPr/>
        </p:nvSpPr>
        <p:spPr bwMode="auto">
          <a:xfrm>
            <a:off x="457200" y="306346"/>
            <a:ext cx="5256213" cy="584775"/>
          </a:xfrm>
          <a:prstGeom prst="rect">
            <a:avLst/>
          </a:prstGeom>
          <a:noFill/>
          <a:ln>
            <a:noFill/>
          </a:ln>
          <a:effectLst/>
        </p:spPr>
        <p:txBody>
          <a:bodyPr>
            <a:spAutoFit/>
          </a:bodyPr>
          <a:lstStyle/>
          <a:p>
            <a:pPr eaLnBrk="1" hangingPunct="1">
              <a:spcBef>
                <a:spcPct val="50000"/>
              </a:spcBef>
              <a:defRPr/>
            </a:pPr>
            <a:r>
              <a:rPr lang="en-US" sz="3200" b="1" dirty="0">
                <a:solidFill>
                  <a:srgbClr val="C00000"/>
                </a:solidFill>
              </a:rPr>
              <a:t>The role of metacognition</a:t>
            </a:r>
          </a:p>
        </p:txBody>
      </p:sp>
      <p:sp>
        <p:nvSpPr>
          <p:cNvPr id="2" name="TextBox 1">
            <a:extLst>
              <a:ext uri="{FF2B5EF4-FFF2-40B4-BE49-F238E27FC236}">
                <a16:creationId xmlns:a16="http://schemas.microsoft.com/office/drawing/2014/main" id="{D2516742-43AC-7033-047C-220A94D33528}"/>
              </a:ext>
            </a:extLst>
          </p:cNvPr>
          <p:cNvSpPr txBox="1"/>
          <p:nvPr/>
        </p:nvSpPr>
        <p:spPr>
          <a:xfrm>
            <a:off x="1543083" y="1641880"/>
            <a:ext cx="2724111" cy="1354217"/>
          </a:xfrm>
          <a:prstGeom prst="rect">
            <a:avLst/>
          </a:prstGeom>
          <a:noFill/>
        </p:spPr>
        <p:txBody>
          <a:bodyPr wrap="square" rtlCol="0">
            <a:spAutoFit/>
          </a:bodyPr>
          <a:lstStyle/>
          <a:p>
            <a:pPr algn="ctr" eaLnBrk="1" fontAlgn="b" hangingPunct="1"/>
            <a:r>
              <a:rPr lang="en-US" sz="2400" dirty="0">
                <a:solidFill>
                  <a:schemeClr val="tx1"/>
                </a:solidFill>
              </a:rPr>
              <a:t>DIVERS</a:t>
            </a:r>
          </a:p>
          <a:p>
            <a:pPr algn="ctr" eaLnBrk="1" fontAlgn="b" hangingPunct="1"/>
            <a:r>
              <a:rPr lang="en-US" sz="2400" dirty="0">
                <a:solidFill>
                  <a:schemeClr val="tx1"/>
                </a:solidFill>
              </a:rPr>
              <a:t>High Conceptual-Low Procedural</a:t>
            </a:r>
          </a:p>
          <a:p>
            <a:endParaRPr lang="en-US" dirty="0"/>
          </a:p>
        </p:txBody>
      </p:sp>
      <p:sp>
        <p:nvSpPr>
          <p:cNvPr id="3" name="TextBox 2">
            <a:extLst>
              <a:ext uri="{FF2B5EF4-FFF2-40B4-BE49-F238E27FC236}">
                <a16:creationId xmlns:a16="http://schemas.microsoft.com/office/drawing/2014/main" id="{425F4D61-EE83-D48A-9C3C-553E6D39E560}"/>
              </a:ext>
            </a:extLst>
          </p:cNvPr>
          <p:cNvSpPr txBox="1"/>
          <p:nvPr/>
        </p:nvSpPr>
        <p:spPr>
          <a:xfrm>
            <a:off x="1644992" y="3943142"/>
            <a:ext cx="2724111" cy="1354217"/>
          </a:xfrm>
          <a:prstGeom prst="rect">
            <a:avLst/>
          </a:prstGeom>
          <a:noFill/>
        </p:spPr>
        <p:txBody>
          <a:bodyPr wrap="square" rtlCol="0">
            <a:spAutoFit/>
          </a:bodyPr>
          <a:lstStyle/>
          <a:p>
            <a:pPr algn="ctr" eaLnBrk="1" fontAlgn="b" hangingPunct="1"/>
            <a:r>
              <a:rPr lang="en-US" sz="2400" dirty="0">
                <a:solidFill>
                  <a:schemeClr val="tx1"/>
                </a:solidFill>
              </a:rPr>
              <a:t>SURVIVORS</a:t>
            </a:r>
          </a:p>
          <a:p>
            <a:pPr algn="ctr" eaLnBrk="1" fontAlgn="b" hangingPunct="1"/>
            <a:r>
              <a:rPr lang="en-US" sz="2400" dirty="0">
                <a:solidFill>
                  <a:schemeClr val="tx1"/>
                </a:solidFill>
              </a:rPr>
              <a:t>Low Conceptual-Low Procedural</a:t>
            </a:r>
          </a:p>
          <a:p>
            <a:endParaRPr lang="en-US" dirty="0"/>
          </a:p>
        </p:txBody>
      </p:sp>
      <p:sp>
        <p:nvSpPr>
          <p:cNvPr id="4" name="TextBox 3">
            <a:extLst>
              <a:ext uri="{FF2B5EF4-FFF2-40B4-BE49-F238E27FC236}">
                <a16:creationId xmlns:a16="http://schemas.microsoft.com/office/drawing/2014/main" id="{0D4D16CA-0175-593A-A5B0-9D75671DF2E0}"/>
              </a:ext>
            </a:extLst>
          </p:cNvPr>
          <p:cNvSpPr txBox="1"/>
          <p:nvPr/>
        </p:nvSpPr>
        <p:spPr>
          <a:xfrm>
            <a:off x="5305442" y="3878785"/>
            <a:ext cx="2895587" cy="1354217"/>
          </a:xfrm>
          <a:prstGeom prst="rect">
            <a:avLst/>
          </a:prstGeom>
          <a:noFill/>
        </p:spPr>
        <p:txBody>
          <a:bodyPr wrap="square" rtlCol="0">
            <a:spAutoFit/>
          </a:bodyPr>
          <a:lstStyle/>
          <a:p>
            <a:pPr algn="ctr" eaLnBrk="1" fontAlgn="b" hangingPunct="1"/>
            <a:r>
              <a:rPr lang="en-US" sz="2400" dirty="0">
                <a:solidFill>
                  <a:schemeClr val="tx1"/>
                </a:solidFill>
              </a:rPr>
              <a:t>PLAYERS</a:t>
            </a:r>
          </a:p>
          <a:p>
            <a:pPr algn="ctr" eaLnBrk="1" fontAlgn="b" hangingPunct="1"/>
            <a:r>
              <a:rPr lang="en-US" sz="2400" dirty="0">
                <a:solidFill>
                  <a:schemeClr val="tx1"/>
                </a:solidFill>
              </a:rPr>
              <a:t>Low Conceptual-High Procedural</a:t>
            </a:r>
          </a:p>
          <a:p>
            <a:endParaRPr lang="en-US" dirty="0"/>
          </a:p>
        </p:txBody>
      </p:sp>
      <p:sp>
        <p:nvSpPr>
          <p:cNvPr id="5" name="TextBox 4">
            <a:extLst>
              <a:ext uri="{FF2B5EF4-FFF2-40B4-BE49-F238E27FC236}">
                <a16:creationId xmlns:a16="http://schemas.microsoft.com/office/drawing/2014/main" id="{4C061DCD-AFE9-3B8F-98ED-960DFED504D3}"/>
              </a:ext>
            </a:extLst>
          </p:cNvPr>
          <p:cNvSpPr txBox="1"/>
          <p:nvPr/>
        </p:nvSpPr>
        <p:spPr>
          <a:xfrm>
            <a:off x="5191144" y="1609943"/>
            <a:ext cx="2876528" cy="1354217"/>
          </a:xfrm>
          <a:prstGeom prst="rect">
            <a:avLst/>
          </a:prstGeom>
          <a:noFill/>
        </p:spPr>
        <p:txBody>
          <a:bodyPr wrap="square" rtlCol="0">
            <a:spAutoFit/>
          </a:bodyPr>
          <a:lstStyle/>
          <a:p>
            <a:pPr algn="ctr" eaLnBrk="1" fontAlgn="b" hangingPunct="1"/>
            <a:r>
              <a:rPr lang="en-US" sz="2400" dirty="0">
                <a:solidFill>
                  <a:schemeClr val="tx1"/>
                </a:solidFill>
              </a:rPr>
              <a:t>SOLVERS</a:t>
            </a:r>
          </a:p>
          <a:p>
            <a:pPr algn="ctr" eaLnBrk="1" fontAlgn="b" hangingPunct="1"/>
            <a:r>
              <a:rPr lang="en-US" sz="2400" dirty="0">
                <a:solidFill>
                  <a:schemeClr val="tx1"/>
                </a:solidFill>
              </a:rPr>
              <a:t>High Conceptual-High Procedural</a:t>
            </a:r>
          </a:p>
          <a:p>
            <a:endParaRPr lang="en-US" dirty="0"/>
          </a:p>
        </p:txBody>
      </p:sp>
    </p:spTree>
    <p:extLst>
      <p:ext uri="{BB962C8B-B14F-4D97-AF65-F5344CB8AC3E}">
        <p14:creationId xmlns:p14="http://schemas.microsoft.com/office/powerpoint/2010/main" val="180273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Nick">
            <a:extLst>
              <a:ext uri="{FF2B5EF4-FFF2-40B4-BE49-F238E27FC236}">
                <a16:creationId xmlns:a16="http://schemas.microsoft.com/office/drawing/2014/main" id="{0E424AFB-27F7-FF1E-1AC7-1B6E3280C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05038"/>
            <a:ext cx="82296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3">
            <a:extLst>
              <a:ext uri="{FF2B5EF4-FFF2-40B4-BE49-F238E27FC236}">
                <a16:creationId xmlns:a16="http://schemas.microsoft.com/office/drawing/2014/main" id="{A3EFD756-21A5-CFF5-F686-5F0DACD7CD26}"/>
              </a:ext>
            </a:extLst>
          </p:cNvPr>
          <p:cNvSpPr txBox="1">
            <a:spLocks noChangeArrowheads="1"/>
          </p:cNvSpPr>
          <p:nvPr/>
        </p:nvSpPr>
        <p:spPr bwMode="auto">
          <a:xfrm>
            <a:off x="539750" y="1268413"/>
            <a:ext cx="8229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200">
                <a:solidFill>
                  <a:schemeClr val="tx1"/>
                </a:solidFill>
                <a:latin typeface="Arial" panose="020B0604020202020204" pitchFamily="34" charset="0"/>
                <a:ea typeface="ＭＳ Ｐゴシック" panose="020B0600070205080204" pitchFamily="34" charset="-128"/>
              </a:defRPr>
            </a:lvl1pPr>
            <a:lvl2pPr marL="742950" indent="-285750" algn="ctr">
              <a:defRPr sz="3200">
                <a:solidFill>
                  <a:schemeClr val="tx1"/>
                </a:solidFill>
                <a:latin typeface="Arial" panose="020B0604020202020204" pitchFamily="34" charset="0"/>
                <a:ea typeface="ＭＳ Ｐゴシック" panose="020B0600070205080204" pitchFamily="34" charset="-128"/>
              </a:defRPr>
            </a:lvl2pPr>
            <a:lvl3pPr marL="1143000" indent="-228600" algn="ctr">
              <a:defRPr sz="3200">
                <a:solidFill>
                  <a:schemeClr val="tx1"/>
                </a:solidFill>
                <a:latin typeface="Arial" panose="020B0604020202020204" pitchFamily="34" charset="0"/>
                <a:ea typeface="ＭＳ Ｐゴシック" panose="020B0600070205080204" pitchFamily="34" charset="-128"/>
              </a:defRPr>
            </a:lvl3pPr>
            <a:lvl4pPr marL="1600200" indent="-228600" algn="ctr">
              <a:defRPr sz="3200">
                <a:solidFill>
                  <a:schemeClr val="tx1"/>
                </a:solidFill>
                <a:latin typeface="Arial" panose="020B0604020202020204" pitchFamily="34" charset="0"/>
                <a:ea typeface="ＭＳ Ｐゴシック" panose="020B0600070205080204" pitchFamily="34" charset="-128"/>
              </a:defRPr>
            </a:lvl4pPr>
            <a:lvl5pPr marL="2057400" indent="-228600" algn="ctr">
              <a:defRPr sz="3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50000"/>
              </a:spcBef>
            </a:pPr>
            <a:r>
              <a:rPr lang="en-US" altLang="en-US" sz="2800">
                <a:solidFill>
                  <a:srgbClr val="008080"/>
                </a:solidFill>
              </a:rPr>
              <a:t>Eight families shared a Tattslotto win of $348. How much did each family receive? (Year 4)</a:t>
            </a:r>
          </a:p>
        </p:txBody>
      </p:sp>
      <p:sp>
        <p:nvSpPr>
          <p:cNvPr id="16387" name="Text Box 4">
            <a:extLst>
              <a:ext uri="{FF2B5EF4-FFF2-40B4-BE49-F238E27FC236}">
                <a16:creationId xmlns:a16="http://schemas.microsoft.com/office/drawing/2014/main" id="{DF1CA9B2-F10A-3888-A727-8AC684260E82}"/>
              </a:ext>
            </a:extLst>
          </p:cNvPr>
          <p:cNvSpPr txBox="1">
            <a:spLocks noChangeArrowheads="1"/>
          </p:cNvSpPr>
          <p:nvPr/>
        </p:nvSpPr>
        <p:spPr bwMode="auto">
          <a:xfrm>
            <a:off x="684213" y="6165850"/>
            <a:ext cx="807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a:solidFill>
                  <a:srgbClr val="008080"/>
                </a:solidFill>
              </a:rPr>
              <a:t>Nick</a:t>
            </a:r>
            <a:r>
              <a:rPr lang="ja-JP" altLang="en-US" sz="2000">
                <a:solidFill>
                  <a:srgbClr val="008080"/>
                </a:solidFill>
              </a:rPr>
              <a:t>’</a:t>
            </a:r>
            <a:r>
              <a:rPr lang="en-US" altLang="ja-JP" sz="2000">
                <a:solidFill>
                  <a:srgbClr val="008080"/>
                </a:solidFill>
              </a:rPr>
              <a:t>s </a:t>
            </a:r>
            <a:r>
              <a:rPr lang="ja-JP" altLang="en-US" sz="2000">
                <a:solidFill>
                  <a:srgbClr val="008080"/>
                </a:solidFill>
              </a:rPr>
              <a:t>‘</a:t>
            </a:r>
            <a:r>
              <a:rPr lang="en-US" altLang="ja-JP" sz="2000">
                <a:solidFill>
                  <a:srgbClr val="008080"/>
                </a:solidFill>
              </a:rPr>
              <a:t>Talking Head</a:t>
            </a:r>
            <a:r>
              <a:rPr lang="ja-JP" altLang="en-US" sz="2000">
                <a:solidFill>
                  <a:srgbClr val="008080"/>
                </a:solidFill>
              </a:rPr>
              <a:t>’</a:t>
            </a:r>
            <a:r>
              <a:rPr lang="en-US" altLang="ja-JP" sz="2000">
                <a:solidFill>
                  <a:srgbClr val="008080"/>
                </a:solidFill>
              </a:rPr>
              <a:t> response (Siemon, 1993)</a:t>
            </a:r>
            <a:endParaRPr lang="en-AU" altLang="en-US" sz="2000">
              <a:solidFill>
                <a:srgbClr val="008080"/>
              </a:solidFill>
            </a:endParaRPr>
          </a:p>
        </p:txBody>
      </p:sp>
      <p:sp>
        <p:nvSpPr>
          <p:cNvPr id="16388" name="Text Box 5">
            <a:extLst>
              <a:ext uri="{FF2B5EF4-FFF2-40B4-BE49-F238E27FC236}">
                <a16:creationId xmlns:a16="http://schemas.microsoft.com/office/drawing/2014/main" id="{96286728-87D8-430D-DDD5-9BAA4D9BED3C}"/>
              </a:ext>
            </a:extLst>
          </p:cNvPr>
          <p:cNvSpPr txBox="1">
            <a:spLocks noChangeArrowheads="1"/>
          </p:cNvSpPr>
          <p:nvPr/>
        </p:nvSpPr>
        <p:spPr bwMode="auto">
          <a:xfrm>
            <a:off x="395288" y="476250"/>
            <a:ext cx="7993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US" altLang="en-US"/>
              <a:t>A </a:t>
            </a:r>
            <a:r>
              <a:rPr lang="ja-JP" altLang="en-US"/>
              <a:t>‘</a:t>
            </a:r>
            <a:r>
              <a:rPr lang="en-US" altLang="ja-JP"/>
              <a:t>Player</a:t>
            </a:r>
            <a:r>
              <a:rPr lang="ja-JP" altLang="en-US"/>
              <a:t>’</a:t>
            </a:r>
            <a:r>
              <a:rPr lang="en-AU" altLang="ja-JP"/>
              <a:t>:</a:t>
            </a:r>
            <a:endParaRPr lang="en-US" altLang="en-US"/>
          </a:p>
        </p:txBody>
      </p:sp>
      <p:sp>
        <p:nvSpPr>
          <p:cNvPr id="2" name="TextBox 1">
            <a:extLst>
              <a:ext uri="{FF2B5EF4-FFF2-40B4-BE49-F238E27FC236}">
                <a16:creationId xmlns:a16="http://schemas.microsoft.com/office/drawing/2014/main" id="{DBA38137-B059-A5BC-48BE-04E16341A45A}"/>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22</a:t>
            </a:fld>
            <a:endParaRPr lang="en-US" sz="1200" dirty="0">
              <a:solidFill>
                <a:schemeClr val="bg2">
                  <a:lumMod val="75000"/>
                </a:schemeClr>
              </a:solidFill>
            </a:endParaRPr>
          </a:p>
        </p:txBody>
      </p:sp>
    </p:spTree>
    <p:extLst>
      <p:ext uri="{BB962C8B-B14F-4D97-AF65-F5344CB8AC3E}">
        <p14:creationId xmlns:p14="http://schemas.microsoft.com/office/powerpoint/2010/main" val="4078462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a:extLst>
              <a:ext uri="{FF2B5EF4-FFF2-40B4-BE49-F238E27FC236}">
                <a16:creationId xmlns:a16="http://schemas.microsoft.com/office/drawing/2014/main" id="{E693E038-6382-C095-2B29-60738B760DC5}"/>
              </a:ext>
            </a:extLst>
          </p:cNvPr>
          <p:cNvSpPr txBox="1">
            <a:spLocks noChangeArrowheads="1"/>
          </p:cNvSpPr>
          <p:nvPr/>
        </p:nvSpPr>
        <p:spPr bwMode="auto">
          <a:xfrm>
            <a:off x="539750" y="476250"/>
            <a:ext cx="8064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US" altLang="en-US"/>
              <a:t>A </a:t>
            </a:r>
            <a:r>
              <a:rPr lang="ja-JP" altLang="en-US"/>
              <a:t>‘</a:t>
            </a:r>
            <a:r>
              <a:rPr lang="en-US" altLang="ja-JP"/>
              <a:t>Survivor</a:t>
            </a:r>
            <a:r>
              <a:rPr lang="ja-JP" altLang="en-US"/>
              <a:t>’</a:t>
            </a:r>
            <a:r>
              <a:rPr lang="en-AU" altLang="ja-JP"/>
              <a:t>:</a:t>
            </a:r>
            <a:endParaRPr lang="en-US" altLang="en-US"/>
          </a:p>
        </p:txBody>
      </p:sp>
      <p:sp>
        <p:nvSpPr>
          <p:cNvPr id="17410" name="Text Box 3">
            <a:extLst>
              <a:ext uri="{FF2B5EF4-FFF2-40B4-BE49-F238E27FC236}">
                <a16:creationId xmlns:a16="http://schemas.microsoft.com/office/drawing/2014/main" id="{F8EFE9D5-359A-6962-2B67-BAFFD48262B5}"/>
              </a:ext>
            </a:extLst>
          </p:cNvPr>
          <p:cNvSpPr txBox="1">
            <a:spLocks noChangeArrowheads="1"/>
          </p:cNvSpPr>
          <p:nvPr/>
        </p:nvSpPr>
        <p:spPr bwMode="auto">
          <a:xfrm>
            <a:off x="468313" y="1125538"/>
            <a:ext cx="830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AU" altLang="en-US">
                <a:solidFill>
                  <a:srgbClr val="008080"/>
                </a:solidFill>
              </a:rPr>
              <a:t>Richard’s solution strategy for 19 + 27</a:t>
            </a:r>
            <a:endParaRPr lang="en-US" altLang="en-US">
              <a:solidFill>
                <a:srgbClr val="008080"/>
              </a:solidFill>
            </a:endParaRPr>
          </a:p>
        </p:txBody>
      </p:sp>
      <p:sp>
        <p:nvSpPr>
          <p:cNvPr id="17411" name="Text Box 4">
            <a:extLst>
              <a:ext uri="{FF2B5EF4-FFF2-40B4-BE49-F238E27FC236}">
                <a16:creationId xmlns:a16="http://schemas.microsoft.com/office/drawing/2014/main" id="{200A02E5-04B4-237D-1D35-24F4D781A6E1}"/>
              </a:ext>
            </a:extLst>
          </p:cNvPr>
          <p:cNvSpPr txBox="1">
            <a:spLocks noChangeArrowheads="1"/>
          </p:cNvSpPr>
          <p:nvPr/>
        </p:nvSpPr>
        <p:spPr bwMode="auto">
          <a:xfrm>
            <a:off x="827088" y="1916113"/>
            <a:ext cx="1655762" cy="3503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200">
                <a:solidFill>
                  <a:schemeClr val="tx1"/>
                </a:solidFill>
                <a:latin typeface="Arial" panose="020B0604020202020204" pitchFamily="34" charset="0"/>
                <a:ea typeface="ＭＳ Ｐゴシック" panose="020B0600070205080204" pitchFamily="34" charset="-128"/>
              </a:defRPr>
            </a:lvl1pPr>
            <a:lvl2pPr marL="742950" indent="-285750" algn="ctr">
              <a:defRPr sz="3200">
                <a:solidFill>
                  <a:schemeClr val="tx1"/>
                </a:solidFill>
                <a:latin typeface="Arial" panose="020B0604020202020204" pitchFamily="34" charset="0"/>
                <a:ea typeface="ＭＳ Ｐゴシック" panose="020B0600070205080204" pitchFamily="34" charset="-128"/>
              </a:defRPr>
            </a:lvl2pPr>
            <a:lvl3pPr marL="1143000" indent="-228600" algn="ctr">
              <a:defRPr sz="3200">
                <a:solidFill>
                  <a:schemeClr val="tx1"/>
                </a:solidFill>
                <a:latin typeface="Arial" panose="020B0604020202020204" pitchFamily="34" charset="0"/>
                <a:ea typeface="ＭＳ Ｐゴシック" panose="020B0600070205080204" pitchFamily="34" charset="-128"/>
              </a:defRPr>
            </a:lvl3pPr>
            <a:lvl4pPr marL="1600200" indent="-228600" algn="ctr">
              <a:defRPr sz="3200">
                <a:solidFill>
                  <a:schemeClr val="tx1"/>
                </a:solidFill>
                <a:latin typeface="Arial" panose="020B0604020202020204" pitchFamily="34" charset="0"/>
                <a:ea typeface="ＭＳ Ｐゴシック" panose="020B0600070205080204" pitchFamily="34" charset="-128"/>
              </a:defRPr>
            </a:lvl4pPr>
            <a:lvl5pPr marL="2057400" indent="-228600" algn="ctr">
              <a:defRPr sz="3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l" eaLnBrk="1" hangingPunct="1"/>
            <a:r>
              <a:rPr lang="en-AU" altLang="en-US">
                <a:solidFill>
                  <a:schemeClr val="bg1"/>
                </a:solidFill>
              </a:rPr>
              <a:t>   </a:t>
            </a:r>
            <a:r>
              <a:rPr lang="en-AU" altLang="en-US">
                <a:solidFill>
                  <a:schemeClr val="bg1"/>
                </a:solidFill>
                <a:latin typeface="Comic Sans MS" panose="030F0902030302020204" pitchFamily="66" charset="0"/>
                <a:ea typeface="SimSun" panose="02010600030101010101" pitchFamily="2" charset="-122"/>
                <a:cs typeface="Cordia New" panose="020B0304020202020204" pitchFamily="34" charset="-34"/>
              </a:rPr>
              <a:t>19</a:t>
            </a:r>
          </a:p>
          <a:p>
            <a:pPr algn="l" eaLnBrk="1" hangingPunct="1"/>
            <a:r>
              <a:rPr lang="en-AU" altLang="en-US" u="sng">
                <a:solidFill>
                  <a:schemeClr val="bg1"/>
                </a:solidFill>
                <a:latin typeface="Comic Sans MS" panose="030F0902030302020204" pitchFamily="66" charset="0"/>
                <a:ea typeface="SimSun" panose="02010600030101010101" pitchFamily="2" charset="-122"/>
                <a:cs typeface="Cordia New" panose="020B0304020202020204" pitchFamily="34" charset="-34"/>
              </a:rPr>
              <a:t>+ 27</a:t>
            </a:r>
          </a:p>
          <a:p>
            <a:pPr algn="l" eaLnBrk="1" hangingPunct="1"/>
            <a:r>
              <a:rPr lang="en-AU" altLang="en-US">
                <a:solidFill>
                  <a:schemeClr val="bg1"/>
                </a:solidFill>
                <a:latin typeface="Comic Sans MS" panose="030F0902030302020204" pitchFamily="66" charset="0"/>
                <a:ea typeface="SimSun" panose="02010600030101010101" pitchFamily="2" charset="-122"/>
                <a:cs typeface="Cordia New" panose="020B0304020202020204" pitchFamily="34" charset="-34"/>
              </a:rPr>
              <a:t>   31</a:t>
            </a:r>
          </a:p>
          <a:p>
            <a:pPr algn="l" eaLnBrk="1" hangingPunct="1"/>
            <a:r>
              <a:rPr lang="en-AU" altLang="en-US">
                <a:solidFill>
                  <a:schemeClr val="bg1"/>
                </a:solidFill>
                <a:latin typeface="Comic Sans MS" panose="030F0902030302020204" pitchFamily="66" charset="0"/>
                <a:ea typeface="SimSun" panose="02010600030101010101" pitchFamily="2" charset="-122"/>
                <a:cs typeface="Cordia New" panose="020B0304020202020204" pitchFamily="34" charset="-34"/>
              </a:rPr>
              <a:t>  </a:t>
            </a:r>
            <a:r>
              <a:rPr lang="en-AU" altLang="en-US" u="sng">
                <a:solidFill>
                  <a:schemeClr val="bg1"/>
                </a:solidFill>
                <a:latin typeface="Comic Sans MS" panose="030F0902030302020204" pitchFamily="66" charset="0"/>
                <a:ea typeface="SimSun" panose="02010600030101010101" pitchFamily="2" charset="-122"/>
                <a:cs typeface="Cordia New" panose="020B0304020202020204" pitchFamily="34" charset="-34"/>
              </a:rPr>
              <a:t> 43</a:t>
            </a:r>
          </a:p>
          <a:p>
            <a:pPr algn="l" eaLnBrk="1" hangingPunct="1"/>
            <a:r>
              <a:rPr lang="en-AU" altLang="en-US">
                <a:solidFill>
                  <a:schemeClr val="bg1"/>
                </a:solidFill>
                <a:latin typeface="Comic Sans MS" panose="030F0902030302020204" pitchFamily="66" charset="0"/>
                <a:ea typeface="SimSun" panose="02010600030101010101" pitchFamily="2" charset="-122"/>
                <a:cs typeface="Cordia New" panose="020B0304020202020204" pitchFamily="34" charset="-34"/>
              </a:rPr>
              <a:t> 424</a:t>
            </a:r>
          </a:p>
          <a:p>
            <a:pPr algn="l" eaLnBrk="1" hangingPunct="1"/>
            <a:endParaRPr lang="en-AU" altLang="en-US">
              <a:solidFill>
                <a:schemeClr val="bg1"/>
              </a:solidFill>
              <a:latin typeface="Comic Sans MS" panose="030F0902030302020204" pitchFamily="66" charset="0"/>
              <a:ea typeface="SimSun" panose="02010600030101010101" pitchFamily="2" charset="-122"/>
              <a:cs typeface="Cordia New" panose="020B0304020202020204" pitchFamily="34" charset="-34"/>
            </a:endParaRPr>
          </a:p>
          <a:p>
            <a:pPr algn="l" eaLnBrk="1" hangingPunct="1"/>
            <a:r>
              <a:rPr lang="en-AU" altLang="en-US">
                <a:solidFill>
                  <a:schemeClr val="bg1"/>
                </a:solidFill>
                <a:latin typeface="Comic Sans MS" panose="030F0902030302020204" pitchFamily="66" charset="0"/>
                <a:ea typeface="SimSun" panose="02010600030101010101" pitchFamily="2" charset="-122"/>
                <a:cs typeface="Cordia New" panose="020B0304020202020204" pitchFamily="34" charset="-34"/>
              </a:rPr>
              <a:t>   46</a:t>
            </a:r>
            <a:endParaRPr lang="en-US" altLang="en-US">
              <a:solidFill>
                <a:schemeClr val="bg1"/>
              </a:solidFill>
              <a:latin typeface="Comic Sans MS" panose="030F0902030302020204" pitchFamily="66" charset="0"/>
              <a:ea typeface="SimSun" panose="02010600030101010101" pitchFamily="2" charset="-122"/>
              <a:cs typeface="Cordia New" panose="020B0304020202020204" pitchFamily="34" charset="-34"/>
            </a:endParaRPr>
          </a:p>
        </p:txBody>
      </p:sp>
      <p:sp>
        <p:nvSpPr>
          <p:cNvPr id="17412" name="Text Box 5">
            <a:extLst>
              <a:ext uri="{FF2B5EF4-FFF2-40B4-BE49-F238E27FC236}">
                <a16:creationId xmlns:a16="http://schemas.microsoft.com/office/drawing/2014/main" id="{EBABD0C4-4306-120F-2CDB-3D11A411EBB2}"/>
              </a:ext>
            </a:extLst>
          </p:cNvPr>
          <p:cNvSpPr txBox="1">
            <a:spLocks noChangeArrowheads="1"/>
          </p:cNvSpPr>
          <p:nvPr/>
        </p:nvSpPr>
        <p:spPr bwMode="auto">
          <a:xfrm>
            <a:off x="3059113" y="2205038"/>
            <a:ext cx="5400675"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AU" altLang="en-US">
                <a:solidFill>
                  <a:srgbClr val="008080"/>
                </a:solidFill>
              </a:rPr>
              <a:t>Can you identify Richard’s strategy?</a:t>
            </a:r>
          </a:p>
          <a:p>
            <a:pPr eaLnBrk="1" hangingPunct="1">
              <a:spcBef>
                <a:spcPct val="50000"/>
              </a:spcBef>
              <a:buFontTx/>
              <a:buNone/>
            </a:pPr>
            <a:r>
              <a:rPr lang="en-AU" altLang="en-US">
                <a:solidFill>
                  <a:srgbClr val="008080"/>
                </a:solidFill>
              </a:rPr>
              <a:t>What does this response say about what Richard knows and values?</a:t>
            </a:r>
            <a:endParaRPr lang="en-US" altLang="en-US">
              <a:solidFill>
                <a:srgbClr val="008080"/>
              </a:solidFill>
            </a:endParaRPr>
          </a:p>
        </p:txBody>
      </p:sp>
      <p:sp>
        <p:nvSpPr>
          <p:cNvPr id="17413" name="Text Box 6">
            <a:extLst>
              <a:ext uri="{FF2B5EF4-FFF2-40B4-BE49-F238E27FC236}">
                <a16:creationId xmlns:a16="http://schemas.microsoft.com/office/drawing/2014/main" id="{01AD55DA-190C-0DB1-AFCF-A3C0D724E5CC}"/>
              </a:ext>
            </a:extLst>
          </p:cNvPr>
          <p:cNvSpPr txBox="1">
            <a:spLocks noChangeArrowheads="1"/>
          </p:cNvSpPr>
          <p:nvPr/>
        </p:nvSpPr>
        <p:spPr bwMode="auto">
          <a:xfrm>
            <a:off x="468313" y="5805488"/>
            <a:ext cx="38877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200">
                <a:solidFill>
                  <a:schemeClr val="tx1"/>
                </a:solidFill>
                <a:latin typeface="Arial" panose="020B0604020202020204" pitchFamily="34" charset="0"/>
                <a:ea typeface="ＭＳ Ｐゴシック" panose="020B0600070205080204" pitchFamily="34" charset="-128"/>
              </a:defRPr>
            </a:lvl1pPr>
            <a:lvl2pPr marL="742950" indent="-285750" algn="ctr">
              <a:defRPr sz="3200">
                <a:solidFill>
                  <a:schemeClr val="tx1"/>
                </a:solidFill>
                <a:latin typeface="Arial" panose="020B0604020202020204" pitchFamily="34" charset="0"/>
                <a:ea typeface="ＭＳ Ｐゴシック" panose="020B0600070205080204" pitchFamily="34" charset="-128"/>
              </a:defRPr>
            </a:lvl2pPr>
            <a:lvl3pPr marL="1143000" indent="-228600" algn="ctr">
              <a:defRPr sz="3200">
                <a:solidFill>
                  <a:schemeClr val="tx1"/>
                </a:solidFill>
                <a:latin typeface="Arial" panose="020B0604020202020204" pitchFamily="34" charset="0"/>
                <a:ea typeface="ＭＳ Ｐゴシック" panose="020B0600070205080204" pitchFamily="34" charset="-128"/>
              </a:defRPr>
            </a:lvl3pPr>
            <a:lvl4pPr marL="1600200" indent="-228600" algn="ctr">
              <a:defRPr sz="3200">
                <a:solidFill>
                  <a:schemeClr val="tx1"/>
                </a:solidFill>
                <a:latin typeface="Arial" panose="020B0604020202020204" pitchFamily="34" charset="0"/>
                <a:ea typeface="ＭＳ Ｐゴシック" panose="020B0600070205080204" pitchFamily="34" charset="-128"/>
              </a:defRPr>
            </a:lvl4pPr>
            <a:lvl5pPr marL="2057400" indent="-228600" algn="ctr">
              <a:defRPr sz="3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50000"/>
              </a:spcBef>
            </a:pPr>
            <a:r>
              <a:rPr lang="en-AU" altLang="en-US">
                <a:solidFill>
                  <a:srgbClr val="008080"/>
                </a:solidFill>
              </a:rPr>
              <a:t>Richard is in Year 6</a:t>
            </a:r>
            <a:endParaRPr lang="en-US" altLang="en-US">
              <a:solidFill>
                <a:srgbClr val="008080"/>
              </a:solidFill>
            </a:endParaRPr>
          </a:p>
        </p:txBody>
      </p:sp>
      <p:sp>
        <p:nvSpPr>
          <p:cNvPr id="2" name="TextBox 1">
            <a:extLst>
              <a:ext uri="{FF2B5EF4-FFF2-40B4-BE49-F238E27FC236}">
                <a16:creationId xmlns:a16="http://schemas.microsoft.com/office/drawing/2014/main" id="{3F88C17F-4840-13C5-F625-8C2A2BCB7771}"/>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23</a:t>
            </a:fld>
            <a:endParaRPr lang="en-US" sz="1200" dirty="0">
              <a:solidFill>
                <a:schemeClr val="bg2">
                  <a:lumMod val="75000"/>
                </a:schemeClr>
              </a:solidFill>
            </a:endParaRPr>
          </a:p>
        </p:txBody>
      </p:sp>
    </p:spTree>
    <p:extLst>
      <p:ext uri="{BB962C8B-B14F-4D97-AF65-F5344CB8AC3E}">
        <p14:creationId xmlns:p14="http://schemas.microsoft.com/office/powerpoint/2010/main" val="4135855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a:extLst>
              <a:ext uri="{FF2B5EF4-FFF2-40B4-BE49-F238E27FC236}">
                <a16:creationId xmlns:a16="http://schemas.microsoft.com/office/drawing/2014/main" id="{6DD11641-207D-DD70-C6AB-9031030BA4EF}"/>
              </a:ext>
            </a:extLst>
          </p:cNvPr>
          <p:cNvSpPr txBox="1">
            <a:spLocks noChangeArrowheads="1"/>
          </p:cNvSpPr>
          <p:nvPr/>
        </p:nvSpPr>
        <p:spPr bwMode="auto">
          <a:xfrm>
            <a:off x="539750" y="260350"/>
            <a:ext cx="5256213" cy="584775"/>
          </a:xfrm>
          <a:prstGeom prst="rect">
            <a:avLst/>
          </a:prstGeom>
          <a:noFill/>
          <a:ln>
            <a:noFill/>
          </a:ln>
          <a:effectLst/>
        </p:spPr>
        <p:txBody>
          <a:bodyPr>
            <a:spAutoFit/>
          </a:bodyPr>
          <a:lstStyle/>
          <a:p>
            <a:pPr eaLnBrk="1" hangingPunct="1">
              <a:spcBef>
                <a:spcPct val="50000"/>
              </a:spcBef>
              <a:defRPr/>
            </a:pPr>
            <a:r>
              <a:rPr lang="en-US" sz="3200" b="1" dirty="0">
                <a:solidFill>
                  <a:srgbClr val="C00000"/>
                </a:solidFill>
              </a:rPr>
              <a:t>A Problem?</a:t>
            </a:r>
          </a:p>
        </p:txBody>
      </p:sp>
      <p:sp>
        <p:nvSpPr>
          <p:cNvPr id="18436" name="Text Box 3">
            <a:extLst>
              <a:ext uri="{FF2B5EF4-FFF2-40B4-BE49-F238E27FC236}">
                <a16:creationId xmlns:a16="http://schemas.microsoft.com/office/drawing/2014/main" id="{B896E7CF-150B-0FCA-72B4-AB3A80A583E1}"/>
              </a:ext>
            </a:extLst>
          </p:cNvPr>
          <p:cNvSpPr txBox="1">
            <a:spLocks noChangeArrowheads="1"/>
          </p:cNvSpPr>
          <p:nvPr/>
        </p:nvSpPr>
        <p:spPr bwMode="auto">
          <a:xfrm>
            <a:off x="539750" y="1125538"/>
            <a:ext cx="7991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3200">
              <a:solidFill>
                <a:schemeClr val="tx1"/>
              </a:solidFill>
            </a:endParaRPr>
          </a:p>
        </p:txBody>
      </p:sp>
      <p:sp>
        <p:nvSpPr>
          <p:cNvPr id="18437" name="Text Box 4">
            <a:extLst>
              <a:ext uri="{FF2B5EF4-FFF2-40B4-BE49-F238E27FC236}">
                <a16:creationId xmlns:a16="http://schemas.microsoft.com/office/drawing/2014/main" id="{290EC281-A2D0-CD9D-397E-5B0603A8062C}"/>
              </a:ext>
            </a:extLst>
          </p:cNvPr>
          <p:cNvSpPr txBox="1">
            <a:spLocks noChangeArrowheads="1"/>
          </p:cNvSpPr>
          <p:nvPr/>
        </p:nvSpPr>
        <p:spPr bwMode="auto">
          <a:xfrm>
            <a:off x="3563938" y="1844675"/>
            <a:ext cx="439261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2800" dirty="0">
                <a:solidFill>
                  <a:schemeClr val="tx1"/>
                </a:solidFill>
              </a:rPr>
              <a:t>A scientist has a collection of beetles and spiders in a  special container. The floor sensor tells her that there are 174 legs altogether and the infra-red detector tells her that there are 26 bodies. How many are beetles and how many are spiders?</a:t>
            </a:r>
            <a:endParaRPr lang="en-US" altLang="en-US" sz="2800" dirty="0">
              <a:solidFill>
                <a:schemeClr val="tx1"/>
              </a:solidFill>
            </a:endParaRPr>
          </a:p>
        </p:txBody>
      </p:sp>
      <p:pic>
        <p:nvPicPr>
          <p:cNvPr id="18438" name="Picture 5" descr="n0e0j0qj[1]">
            <a:extLst>
              <a:ext uri="{FF2B5EF4-FFF2-40B4-BE49-F238E27FC236}">
                <a16:creationId xmlns:a16="http://schemas.microsoft.com/office/drawing/2014/main" id="{BCAC816F-492E-D7EC-6031-AA64E81A1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2349500"/>
            <a:ext cx="9366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xmojxpax[1]">
            <a:extLst>
              <a:ext uri="{FF2B5EF4-FFF2-40B4-BE49-F238E27FC236}">
                <a16:creationId xmlns:a16="http://schemas.microsoft.com/office/drawing/2014/main" id="{C5AA4610-575B-50B9-B0F9-4E96DBD07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039" y="1009650"/>
            <a:ext cx="10810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ps433krv[1]">
            <a:extLst>
              <a:ext uri="{FF2B5EF4-FFF2-40B4-BE49-F238E27FC236}">
                <a16:creationId xmlns:a16="http://schemas.microsoft.com/office/drawing/2014/main" id="{D77829A7-BFBA-12CA-17A3-6C198200E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3884613"/>
            <a:ext cx="7921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ykmv3eew[1]">
            <a:extLst>
              <a:ext uri="{FF2B5EF4-FFF2-40B4-BE49-F238E27FC236}">
                <a16:creationId xmlns:a16="http://schemas.microsoft.com/office/drawing/2014/main" id="{9F4ECE6D-2D7C-D28E-57BD-3AFB1A469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3769" y="453231"/>
            <a:ext cx="10795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ahejceu[1]">
            <a:extLst>
              <a:ext uri="{FF2B5EF4-FFF2-40B4-BE49-F238E27FC236}">
                <a16:creationId xmlns:a16="http://schemas.microsoft.com/office/drawing/2014/main" id="{6B3DE4B7-6889-F0FA-EF3A-1FB829C6B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005263"/>
            <a:ext cx="1150937"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kdm2xhjp[1]">
            <a:extLst>
              <a:ext uri="{FF2B5EF4-FFF2-40B4-BE49-F238E27FC236}">
                <a16:creationId xmlns:a16="http://schemas.microsoft.com/office/drawing/2014/main" id="{8F9A5615-7376-5CB7-1A41-ED93C854D9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4508500"/>
            <a:ext cx="79216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1" descr="4gsj4tm1[1]">
            <a:extLst>
              <a:ext uri="{FF2B5EF4-FFF2-40B4-BE49-F238E27FC236}">
                <a16:creationId xmlns:a16="http://schemas.microsoft.com/office/drawing/2014/main" id="{A23784DC-9069-93E4-9122-E9892BD133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2636838"/>
            <a:ext cx="8969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2" descr="qxbtq3zz[1]">
            <a:extLst>
              <a:ext uri="{FF2B5EF4-FFF2-40B4-BE49-F238E27FC236}">
                <a16:creationId xmlns:a16="http://schemas.microsoft.com/office/drawing/2014/main" id="{2C389710-BE71-D1A3-E64F-32B875C763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6765" y="383956"/>
            <a:ext cx="11493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3" descr="g40bm0bz[1]">
            <a:extLst>
              <a:ext uri="{FF2B5EF4-FFF2-40B4-BE49-F238E27FC236}">
                <a16:creationId xmlns:a16="http://schemas.microsoft.com/office/drawing/2014/main" id="{022FA0EB-3CD9-1488-2D9C-9A6CC192D6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3200400"/>
            <a:ext cx="868363"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4" descr="ps433krv[1]">
            <a:extLst>
              <a:ext uri="{FF2B5EF4-FFF2-40B4-BE49-F238E27FC236}">
                <a16:creationId xmlns:a16="http://schemas.microsoft.com/office/drawing/2014/main" id="{269807CB-45D9-8577-3719-A8A42E3FD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4" y="696912"/>
            <a:ext cx="7921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5" descr="n0e0j0qj[1]">
            <a:extLst>
              <a:ext uri="{FF2B5EF4-FFF2-40B4-BE49-F238E27FC236}">
                <a16:creationId xmlns:a16="http://schemas.microsoft.com/office/drawing/2014/main" id="{49AA772E-F690-CD77-C440-99B9FCF75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160" y="5456918"/>
            <a:ext cx="93662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6" descr="n0e0j0qj[1]">
            <a:extLst>
              <a:ext uri="{FF2B5EF4-FFF2-40B4-BE49-F238E27FC236}">
                <a16:creationId xmlns:a16="http://schemas.microsoft.com/office/drawing/2014/main" id="{05000B46-94AC-9356-BB6D-E1633F611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1916113"/>
            <a:ext cx="93662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7" descr="qxbtq3zz[1]">
            <a:extLst>
              <a:ext uri="{FF2B5EF4-FFF2-40B4-BE49-F238E27FC236}">
                <a16:creationId xmlns:a16="http://schemas.microsoft.com/office/drawing/2014/main" id="{3AF5ACBA-1EF5-3F83-20E2-163A465F76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328" y="1532731"/>
            <a:ext cx="11493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1" descr="4gsj4tm1[1]">
            <a:extLst>
              <a:ext uri="{FF2B5EF4-FFF2-40B4-BE49-F238E27FC236}">
                <a16:creationId xmlns:a16="http://schemas.microsoft.com/office/drawing/2014/main" id="{BEF94814-2155-F78C-67AE-84A2B9C60C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47176">
            <a:off x="6571822" y="599414"/>
            <a:ext cx="756389" cy="105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0C15116-89DC-9A88-62EB-3C9637F892B0}"/>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24</a:t>
            </a:fld>
            <a:endParaRPr lang="en-US" sz="1200" dirty="0">
              <a:solidFill>
                <a:schemeClr val="bg2">
                  <a:lumMod val="75000"/>
                </a:schemeClr>
              </a:solidFill>
            </a:endParaRPr>
          </a:p>
        </p:txBody>
      </p:sp>
    </p:spTree>
    <p:extLst>
      <p:ext uri="{BB962C8B-B14F-4D97-AF65-F5344CB8AC3E}">
        <p14:creationId xmlns:p14="http://schemas.microsoft.com/office/powerpoint/2010/main" val="1199928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
            <a:extLst>
              <a:ext uri="{FF2B5EF4-FFF2-40B4-BE49-F238E27FC236}">
                <a16:creationId xmlns:a16="http://schemas.microsoft.com/office/drawing/2014/main" id="{332A9F0F-70EC-0954-AB81-2DA364842779}"/>
              </a:ext>
            </a:extLst>
          </p:cNvPr>
          <p:cNvSpPr txBox="1">
            <a:spLocks noChangeArrowheads="1"/>
          </p:cNvSpPr>
          <p:nvPr/>
        </p:nvSpPr>
        <p:spPr bwMode="auto">
          <a:xfrm>
            <a:off x="3463924" y="454939"/>
            <a:ext cx="2514600" cy="51911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fontAlgn="b" hangingPunct="1">
              <a:spcBef>
                <a:spcPct val="50000"/>
              </a:spcBef>
            </a:pPr>
            <a:r>
              <a:rPr lang="en-US" altLang="en-US" sz="2800" b="1">
                <a:solidFill>
                  <a:schemeClr val="tx1"/>
                </a:solidFill>
              </a:rPr>
              <a:t>Problem</a:t>
            </a:r>
            <a:endParaRPr lang="en-AU" altLang="en-US" sz="2800" b="1">
              <a:solidFill>
                <a:schemeClr val="tx1"/>
              </a:solidFill>
            </a:endParaRPr>
          </a:p>
        </p:txBody>
      </p:sp>
      <p:sp>
        <p:nvSpPr>
          <p:cNvPr id="19460" name="Text Box 3">
            <a:extLst>
              <a:ext uri="{FF2B5EF4-FFF2-40B4-BE49-F238E27FC236}">
                <a16:creationId xmlns:a16="http://schemas.microsoft.com/office/drawing/2014/main" id="{AC5602FE-5CA9-8C88-3C49-A22294177CC2}"/>
              </a:ext>
            </a:extLst>
          </p:cNvPr>
          <p:cNvSpPr txBox="1">
            <a:spLocks noChangeArrowheads="1"/>
          </p:cNvSpPr>
          <p:nvPr/>
        </p:nvSpPr>
        <p:spPr bwMode="auto">
          <a:xfrm>
            <a:off x="1431925" y="2644318"/>
            <a:ext cx="2514600" cy="51911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fontAlgn="b" hangingPunct="1">
              <a:spcBef>
                <a:spcPct val="50000"/>
              </a:spcBef>
            </a:pPr>
            <a:r>
              <a:rPr lang="en-US" altLang="en-US" sz="2800" b="1">
                <a:solidFill>
                  <a:schemeClr val="tx1"/>
                </a:solidFill>
              </a:rPr>
              <a:t>Process</a:t>
            </a:r>
            <a:endParaRPr lang="en-AU" altLang="en-US" sz="2800" b="1">
              <a:solidFill>
                <a:schemeClr val="tx1"/>
              </a:solidFill>
            </a:endParaRPr>
          </a:p>
        </p:txBody>
      </p:sp>
      <p:sp>
        <p:nvSpPr>
          <p:cNvPr id="19461" name="Text Box 4">
            <a:extLst>
              <a:ext uri="{FF2B5EF4-FFF2-40B4-BE49-F238E27FC236}">
                <a16:creationId xmlns:a16="http://schemas.microsoft.com/office/drawing/2014/main" id="{D0727ED2-C59F-C8CA-B3D6-B66B989BE4D2}"/>
              </a:ext>
            </a:extLst>
          </p:cNvPr>
          <p:cNvSpPr txBox="1">
            <a:spLocks noChangeArrowheads="1"/>
          </p:cNvSpPr>
          <p:nvPr/>
        </p:nvSpPr>
        <p:spPr bwMode="auto">
          <a:xfrm>
            <a:off x="5922272" y="2667296"/>
            <a:ext cx="2514600" cy="51911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fontAlgn="b" hangingPunct="1">
              <a:spcBef>
                <a:spcPct val="50000"/>
              </a:spcBef>
            </a:pPr>
            <a:r>
              <a:rPr lang="en-US" altLang="en-US" sz="2800" b="1" dirty="0">
                <a:solidFill>
                  <a:schemeClr val="tx1"/>
                </a:solidFill>
              </a:rPr>
              <a:t>Strategies</a:t>
            </a:r>
            <a:endParaRPr lang="en-AU" altLang="en-US" sz="2800" b="1" dirty="0">
              <a:solidFill>
                <a:schemeClr val="tx1"/>
              </a:solidFill>
            </a:endParaRPr>
          </a:p>
        </p:txBody>
      </p:sp>
      <p:sp>
        <p:nvSpPr>
          <p:cNvPr id="199685" name="Text Box 5">
            <a:extLst>
              <a:ext uri="{FF2B5EF4-FFF2-40B4-BE49-F238E27FC236}">
                <a16:creationId xmlns:a16="http://schemas.microsoft.com/office/drawing/2014/main" id="{926877AC-7BAB-8398-A73A-A69290E14DA4}"/>
              </a:ext>
            </a:extLst>
          </p:cNvPr>
          <p:cNvSpPr txBox="1">
            <a:spLocks noChangeArrowheads="1"/>
          </p:cNvSpPr>
          <p:nvPr/>
        </p:nvSpPr>
        <p:spPr bwMode="auto">
          <a:xfrm>
            <a:off x="2667000" y="1219200"/>
            <a:ext cx="4114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fontAlgn="b" hangingPunct="1">
              <a:spcBef>
                <a:spcPct val="50000"/>
              </a:spcBef>
            </a:pPr>
            <a:r>
              <a:rPr lang="en-US" altLang="en-US" sz="2000" dirty="0">
                <a:solidFill>
                  <a:schemeClr val="tx1"/>
                </a:solidFill>
              </a:rPr>
              <a:t>No immediately available solution strategy</a:t>
            </a:r>
          </a:p>
          <a:p>
            <a:pPr algn="ctr" eaLnBrk="1" fontAlgn="b" hangingPunct="1">
              <a:spcBef>
                <a:spcPct val="50000"/>
              </a:spcBef>
            </a:pPr>
            <a:r>
              <a:rPr lang="en-US" altLang="en-US" sz="2000" dirty="0">
                <a:solidFill>
                  <a:schemeClr val="tx1"/>
                </a:solidFill>
              </a:rPr>
              <a:t>PROBLEM TYPE</a:t>
            </a:r>
          </a:p>
        </p:txBody>
      </p:sp>
      <p:sp>
        <p:nvSpPr>
          <p:cNvPr id="199686" name="Text Box 6">
            <a:extLst>
              <a:ext uri="{FF2B5EF4-FFF2-40B4-BE49-F238E27FC236}">
                <a16:creationId xmlns:a16="http://schemas.microsoft.com/office/drawing/2014/main" id="{2CD71119-3E2B-BD69-CCB6-5C2F5AF32E57}"/>
              </a:ext>
            </a:extLst>
          </p:cNvPr>
          <p:cNvSpPr txBox="1">
            <a:spLocks noChangeArrowheads="1"/>
          </p:cNvSpPr>
          <p:nvPr/>
        </p:nvSpPr>
        <p:spPr bwMode="auto">
          <a:xfrm>
            <a:off x="914400" y="3176707"/>
            <a:ext cx="39624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fontAlgn="b" hangingPunct="1">
              <a:spcBef>
                <a:spcPct val="50000"/>
              </a:spcBef>
            </a:pPr>
            <a:r>
              <a:rPr lang="en-US" altLang="en-US" sz="2000" dirty="0">
                <a:solidFill>
                  <a:schemeClr val="tx1"/>
                </a:solidFill>
              </a:rPr>
              <a:t>Re read the problem, record the data, what is required, UNDERSTAND</a:t>
            </a:r>
          </a:p>
          <a:p>
            <a:pPr algn="ctr" eaLnBrk="1" fontAlgn="b" hangingPunct="1">
              <a:spcBef>
                <a:spcPct val="50000"/>
              </a:spcBef>
            </a:pPr>
            <a:r>
              <a:rPr lang="en-US" altLang="en-US" sz="2000" dirty="0">
                <a:solidFill>
                  <a:schemeClr val="tx1"/>
                </a:solidFill>
              </a:rPr>
              <a:t>THINK about the problem, have I seen something like this before</a:t>
            </a:r>
          </a:p>
          <a:p>
            <a:pPr algn="ctr" eaLnBrk="1" fontAlgn="b" hangingPunct="1">
              <a:spcBef>
                <a:spcPct val="50000"/>
              </a:spcBef>
            </a:pPr>
            <a:r>
              <a:rPr lang="en-US" altLang="en-US" sz="2000" dirty="0">
                <a:solidFill>
                  <a:schemeClr val="tx1"/>
                </a:solidFill>
              </a:rPr>
              <a:t>TRY something</a:t>
            </a:r>
          </a:p>
          <a:p>
            <a:pPr algn="ctr" eaLnBrk="1" fontAlgn="b" hangingPunct="1">
              <a:spcBef>
                <a:spcPct val="50000"/>
              </a:spcBef>
            </a:pPr>
            <a:r>
              <a:rPr lang="en-US" altLang="en-US" sz="2000" dirty="0">
                <a:solidFill>
                  <a:schemeClr val="tx1"/>
                </a:solidFill>
              </a:rPr>
              <a:t>CHECK to see if it worked or not, does it satisfy the problem conditions</a:t>
            </a:r>
          </a:p>
        </p:txBody>
      </p:sp>
      <p:sp>
        <p:nvSpPr>
          <p:cNvPr id="199687" name="Text Box 7">
            <a:extLst>
              <a:ext uri="{FF2B5EF4-FFF2-40B4-BE49-F238E27FC236}">
                <a16:creationId xmlns:a16="http://schemas.microsoft.com/office/drawing/2014/main" id="{0AC5CB16-7ECE-CA27-3737-2036677B93FD}"/>
              </a:ext>
            </a:extLst>
          </p:cNvPr>
          <p:cNvSpPr txBox="1">
            <a:spLocks noChangeArrowheads="1"/>
          </p:cNvSpPr>
          <p:nvPr/>
        </p:nvSpPr>
        <p:spPr bwMode="auto">
          <a:xfrm>
            <a:off x="5897017" y="3484483"/>
            <a:ext cx="25146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fontAlgn="b" hangingPunct="1">
              <a:spcBef>
                <a:spcPct val="30000"/>
              </a:spcBef>
            </a:pPr>
            <a:r>
              <a:rPr lang="en-US" altLang="en-US" sz="2000" dirty="0">
                <a:solidFill>
                  <a:schemeClr val="tx1"/>
                </a:solidFill>
              </a:rPr>
              <a:t>Guess and check Trial and error </a:t>
            </a:r>
          </a:p>
          <a:p>
            <a:pPr algn="ctr" eaLnBrk="1" fontAlgn="b" hangingPunct="1">
              <a:spcBef>
                <a:spcPct val="30000"/>
              </a:spcBef>
            </a:pPr>
            <a:r>
              <a:rPr lang="en-US" altLang="en-US" sz="2000" dirty="0">
                <a:solidFill>
                  <a:schemeClr val="tx1"/>
                </a:solidFill>
              </a:rPr>
              <a:t>Make a model</a:t>
            </a:r>
          </a:p>
          <a:p>
            <a:pPr algn="ctr" eaLnBrk="1" fontAlgn="b" hangingPunct="1">
              <a:spcBef>
                <a:spcPct val="30000"/>
              </a:spcBef>
            </a:pPr>
            <a:r>
              <a:rPr lang="en-US" altLang="en-US" sz="2000" dirty="0">
                <a:solidFill>
                  <a:schemeClr val="tx1"/>
                </a:solidFill>
              </a:rPr>
              <a:t>Draw a diagram </a:t>
            </a:r>
          </a:p>
          <a:p>
            <a:pPr algn="ctr" eaLnBrk="1" fontAlgn="b" hangingPunct="1">
              <a:spcBef>
                <a:spcPct val="30000"/>
              </a:spcBef>
            </a:pPr>
            <a:r>
              <a:rPr lang="en-US" altLang="en-US" sz="2000" dirty="0">
                <a:solidFill>
                  <a:schemeClr val="tx1"/>
                </a:solidFill>
              </a:rPr>
              <a:t>Use equations</a:t>
            </a:r>
          </a:p>
          <a:p>
            <a:pPr algn="ctr" eaLnBrk="1" fontAlgn="b" hangingPunct="1">
              <a:spcBef>
                <a:spcPct val="30000"/>
              </a:spcBef>
            </a:pPr>
            <a:r>
              <a:rPr lang="en-US" altLang="en-US" sz="2000" dirty="0">
                <a:solidFill>
                  <a:schemeClr val="tx1"/>
                </a:solidFill>
              </a:rPr>
              <a:t>If … then reasoning</a:t>
            </a:r>
          </a:p>
          <a:p>
            <a:pPr algn="ctr" eaLnBrk="1" fontAlgn="b" hangingPunct="1">
              <a:spcBef>
                <a:spcPct val="30000"/>
              </a:spcBef>
            </a:pPr>
            <a:r>
              <a:rPr lang="en-US" altLang="en-US" sz="2000" dirty="0">
                <a:solidFill>
                  <a:schemeClr val="tx1"/>
                </a:solidFill>
              </a:rPr>
              <a:t>Table of values</a:t>
            </a:r>
          </a:p>
        </p:txBody>
      </p:sp>
      <p:pic>
        <p:nvPicPr>
          <p:cNvPr id="19467" name="Picture 14" descr="n0e0j0qj[1]">
            <a:extLst>
              <a:ext uri="{FF2B5EF4-FFF2-40B4-BE49-F238E27FC236}">
                <a16:creationId xmlns:a16="http://schemas.microsoft.com/office/drawing/2014/main" id="{4E9EFC3A-017D-34EC-544D-FEE590126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1713"/>
            <a:ext cx="15462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4gsj4tm1[1]">
            <a:extLst>
              <a:ext uri="{FF2B5EF4-FFF2-40B4-BE49-F238E27FC236}">
                <a16:creationId xmlns:a16="http://schemas.microsoft.com/office/drawing/2014/main" id="{245C950E-DEBC-4EBB-00D4-E8601781C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54742">
            <a:off x="7342773" y="955502"/>
            <a:ext cx="989694" cy="13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A988E3D-301B-0732-23C9-E1425CE45D56}"/>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25</a:t>
            </a:fld>
            <a:endParaRPr lang="en-US" sz="1200" dirty="0">
              <a:solidFill>
                <a:schemeClr val="bg2">
                  <a:lumMod val="75000"/>
                </a:schemeClr>
              </a:solidFill>
            </a:endParaRPr>
          </a:p>
        </p:txBody>
      </p:sp>
    </p:spTree>
    <p:extLst>
      <p:ext uri="{BB962C8B-B14F-4D97-AF65-F5344CB8AC3E}">
        <p14:creationId xmlns:p14="http://schemas.microsoft.com/office/powerpoint/2010/main" val="4269573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96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5" grpId="0"/>
      <p:bldP spid="199686" grpId="0"/>
      <p:bldP spid="1996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3">
            <a:extLst>
              <a:ext uri="{FF2B5EF4-FFF2-40B4-BE49-F238E27FC236}">
                <a16:creationId xmlns:a16="http://schemas.microsoft.com/office/drawing/2014/main" id="{A5DFAE4E-2F1F-7AFD-3714-1D3A272FBBAE}"/>
              </a:ext>
            </a:extLst>
          </p:cNvPr>
          <p:cNvSpPr txBox="1">
            <a:spLocks noChangeArrowheads="1"/>
          </p:cNvSpPr>
          <p:nvPr/>
        </p:nvSpPr>
        <p:spPr bwMode="auto">
          <a:xfrm>
            <a:off x="353786" y="1103657"/>
            <a:ext cx="85616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 hangingPunct="1"/>
            <a:r>
              <a:rPr lang="en-GB" sz="2800" dirty="0">
                <a:solidFill>
                  <a:schemeClr val="tx1"/>
                </a:solidFill>
              </a:rPr>
              <a:t>Recognising problem type and/or structure can help identify an appropriate solution strategy. </a:t>
            </a:r>
            <a:endParaRPr lang="en-US" altLang="en-US" sz="2800" dirty="0">
              <a:solidFill>
                <a:schemeClr val="tx1"/>
              </a:solidFill>
            </a:endParaRPr>
          </a:p>
        </p:txBody>
      </p:sp>
      <p:sp>
        <p:nvSpPr>
          <p:cNvPr id="21509" name="Text Box 4">
            <a:extLst>
              <a:ext uri="{FF2B5EF4-FFF2-40B4-BE49-F238E27FC236}">
                <a16:creationId xmlns:a16="http://schemas.microsoft.com/office/drawing/2014/main" id="{44380C7D-01D2-2405-600C-A409D9C8D3C1}"/>
              </a:ext>
            </a:extLst>
          </p:cNvPr>
          <p:cNvSpPr txBox="1">
            <a:spLocks noChangeArrowheads="1"/>
          </p:cNvSpPr>
          <p:nvPr/>
        </p:nvSpPr>
        <p:spPr bwMode="auto">
          <a:xfrm>
            <a:off x="430042" y="2260640"/>
            <a:ext cx="794101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r>
              <a:rPr lang="en-GB" sz="2400" b="1" dirty="0">
                <a:solidFill>
                  <a:schemeClr val="tx1"/>
                </a:solidFill>
              </a:rPr>
              <a:t>Problems can vary according to:</a:t>
            </a:r>
          </a:p>
          <a:p>
            <a:pPr marL="342900" indent="-342900">
              <a:buFont typeface="Arial" panose="020B0604020202020204" pitchFamily="34" charset="0"/>
              <a:buChar char="•"/>
            </a:pPr>
            <a:r>
              <a:rPr lang="en-GB" sz="2400" dirty="0">
                <a:solidFill>
                  <a:schemeClr val="tx1"/>
                </a:solidFill>
              </a:rPr>
              <a:t>the nature (transparency) of the information provided,</a:t>
            </a:r>
            <a:endParaRPr lang="en-AU" sz="2400" dirty="0">
              <a:solidFill>
                <a:schemeClr val="tx1"/>
              </a:solidFill>
            </a:endParaRPr>
          </a:p>
          <a:p>
            <a:pPr marL="342900" indent="-342900">
              <a:buFont typeface="Arial" panose="020B0604020202020204" pitchFamily="34" charset="0"/>
              <a:buChar char="•"/>
            </a:pPr>
            <a:r>
              <a:rPr lang="en-GB" sz="2400" dirty="0">
                <a:solidFill>
                  <a:schemeClr val="tx1"/>
                </a:solidFill>
              </a:rPr>
              <a:t>the extent (amount) of information provided, </a:t>
            </a:r>
            <a:endParaRPr lang="en-AU" sz="2400" dirty="0">
              <a:solidFill>
                <a:schemeClr val="tx1"/>
              </a:solidFill>
            </a:endParaRPr>
          </a:p>
          <a:p>
            <a:pPr marL="342900" indent="-342900">
              <a:buFont typeface="Arial" panose="020B0604020202020204" pitchFamily="34" charset="0"/>
              <a:buChar char="•"/>
            </a:pPr>
            <a:r>
              <a:rPr lang="en-GB" sz="2400" dirty="0">
                <a:solidFill>
                  <a:schemeClr val="tx1"/>
                </a:solidFill>
              </a:rPr>
              <a:t>the number of steps involved, and</a:t>
            </a:r>
          </a:p>
          <a:p>
            <a:pPr marL="342900" indent="-342900">
              <a:buFont typeface="Arial" panose="020B0604020202020204" pitchFamily="34" charset="0"/>
              <a:buChar char="•"/>
            </a:pPr>
            <a:r>
              <a:rPr lang="en-GB" sz="2400" dirty="0">
                <a:solidFill>
                  <a:schemeClr val="tx1"/>
                </a:solidFill>
              </a:rPr>
              <a:t>the underlying structure. </a:t>
            </a:r>
            <a:endParaRPr lang="en-AU" altLang="en-US" sz="2400" dirty="0">
              <a:solidFill>
                <a:schemeClr val="tx1"/>
              </a:solidFill>
            </a:endParaRPr>
          </a:p>
        </p:txBody>
      </p:sp>
      <p:sp>
        <p:nvSpPr>
          <p:cNvPr id="2" name="TextBox 1">
            <a:extLst>
              <a:ext uri="{FF2B5EF4-FFF2-40B4-BE49-F238E27FC236}">
                <a16:creationId xmlns:a16="http://schemas.microsoft.com/office/drawing/2014/main" id="{575C1607-CE94-FB87-E30A-2D61C80744FC}"/>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26</a:t>
            </a:fld>
            <a:endParaRPr lang="en-US" sz="1200" dirty="0">
              <a:solidFill>
                <a:schemeClr val="bg2">
                  <a:lumMod val="75000"/>
                </a:schemeClr>
              </a:solidFill>
            </a:endParaRPr>
          </a:p>
        </p:txBody>
      </p:sp>
      <p:sp>
        <p:nvSpPr>
          <p:cNvPr id="3" name="Text Box 2">
            <a:extLst>
              <a:ext uri="{FF2B5EF4-FFF2-40B4-BE49-F238E27FC236}">
                <a16:creationId xmlns:a16="http://schemas.microsoft.com/office/drawing/2014/main" id="{75FF73AF-BC0A-5712-8A5C-C2CEB278312B}"/>
              </a:ext>
            </a:extLst>
          </p:cNvPr>
          <p:cNvSpPr txBox="1">
            <a:spLocks noChangeArrowheads="1"/>
          </p:cNvSpPr>
          <p:nvPr/>
        </p:nvSpPr>
        <p:spPr bwMode="auto">
          <a:xfrm>
            <a:off x="342900" y="457200"/>
            <a:ext cx="8115300" cy="584775"/>
          </a:xfrm>
          <a:prstGeom prst="rect">
            <a:avLst/>
          </a:prstGeom>
          <a:noFill/>
          <a:ln>
            <a:noFill/>
          </a:ln>
          <a:effectLst/>
        </p:spPr>
        <p:txBody>
          <a:bodyPr wrap="square">
            <a:spAutoFit/>
          </a:bodyPr>
          <a:lstStyle/>
          <a:p>
            <a:pPr eaLnBrk="1" fontAlgn="b" hangingPunct="1">
              <a:spcAft>
                <a:spcPts val="600"/>
              </a:spcAft>
              <a:defRPr/>
            </a:pPr>
            <a:r>
              <a:rPr lang="en-AU" sz="3200" b="1" dirty="0">
                <a:solidFill>
                  <a:srgbClr val="C00000"/>
                </a:solidFill>
              </a:rPr>
              <a:t>Problem Type</a:t>
            </a:r>
          </a:p>
        </p:txBody>
      </p:sp>
      <p:graphicFrame>
        <p:nvGraphicFramePr>
          <p:cNvPr id="4" name="Table 3">
            <a:extLst>
              <a:ext uri="{FF2B5EF4-FFF2-40B4-BE49-F238E27FC236}">
                <a16:creationId xmlns:a16="http://schemas.microsoft.com/office/drawing/2014/main" id="{17325FFD-5EFB-07AB-A20F-7E9068C19189}"/>
              </a:ext>
            </a:extLst>
          </p:cNvPr>
          <p:cNvGraphicFramePr>
            <a:graphicFrameLocks noGrp="1"/>
          </p:cNvGraphicFramePr>
          <p:nvPr/>
        </p:nvGraphicFramePr>
        <p:xfrm>
          <a:off x="838200" y="4800237"/>
          <a:ext cx="3024187" cy="731838"/>
        </p:xfrm>
        <a:graphic>
          <a:graphicData uri="http://schemas.openxmlformats.org/drawingml/2006/table">
            <a:tbl>
              <a:tblPr/>
              <a:tblGrid>
                <a:gridCol w="1511300">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tblGrid>
              <a:tr h="3659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Part </a:t>
                      </a:r>
                    </a:p>
                  </a:txBody>
                  <a:tcPr marT="45740" marB="4574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Part</a:t>
                      </a:r>
                    </a:p>
                  </a:txBody>
                  <a:tcPr marT="45740" marB="4574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91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rPr>
                        <a:t>Whole</a:t>
                      </a:r>
                    </a:p>
                  </a:txBody>
                  <a:tcPr marT="45740" marB="4574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0E54252D-AD1E-4741-DFC7-090B534B0C51}"/>
              </a:ext>
            </a:extLst>
          </p:cNvPr>
          <p:cNvSpPr txBox="1"/>
          <p:nvPr/>
        </p:nvSpPr>
        <p:spPr>
          <a:xfrm>
            <a:off x="1131093" y="5701792"/>
            <a:ext cx="2438400" cy="369332"/>
          </a:xfrm>
          <a:prstGeom prst="rect">
            <a:avLst/>
          </a:prstGeom>
          <a:noFill/>
        </p:spPr>
        <p:txBody>
          <a:bodyPr wrap="square" rtlCol="0">
            <a:spAutoFit/>
          </a:bodyPr>
          <a:lstStyle/>
          <a:p>
            <a:pPr algn="ctr"/>
            <a:r>
              <a:rPr lang="en-US" sz="1800" i="1" dirty="0">
                <a:solidFill>
                  <a:schemeClr val="tx1"/>
                </a:solidFill>
              </a:rPr>
              <a:t>Additive Structure</a:t>
            </a:r>
          </a:p>
        </p:txBody>
      </p:sp>
      <p:sp>
        <p:nvSpPr>
          <p:cNvPr id="34" name="TextBox 33">
            <a:extLst>
              <a:ext uri="{FF2B5EF4-FFF2-40B4-BE49-F238E27FC236}">
                <a16:creationId xmlns:a16="http://schemas.microsoft.com/office/drawing/2014/main" id="{105342D0-EC79-D1A3-EA00-2AA47C15B8C6}"/>
              </a:ext>
            </a:extLst>
          </p:cNvPr>
          <p:cNvSpPr txBox="1"/>
          <p:nvPr/>
        </p:nvSpPr>
        <p:spPr>
          <a:xfrm>
            <a:off x="5257799" y="6048078"/>
            <a:ext cx="3038193" cy="369332"/>
          </a:xfrm>
          <a:prstGeom prst="rect">
            <a:avLst/>
          </a:prstGeom>
          <a:noFill/>
        </p:spPr>
        <p:txBody>
          <a:bodyPr wrap="square" rtlCol="0">
            <a:spAutoFit/>
          </a:bodyPr>
          <a:lstStyle/>
          <a:p>
            <a:pPr algn="ctr"/>
            <a:r>
              <a:rPr lang="en-US" sz="1800" i="1" dirty="0">
                <a:solidFill>
                  <a:schemeClr val="tx1"/>
                </a:solidFill>
              </a:rPr>
              <a:t>Multiplicative Structure</a:t>
            </a:r>
          </a:p>
        </p:txBody>
      </p:sp>
      <p:graphicFrame>
        <p:nvGraphicFramePr>
          <p:cNvPr id="35" name="Table 34">
            <a:extLst>
              <a:ext uri="{FF2B5EF4-FFF2-40B4-BE49-F238E27FC236}">
                <a16:creationId xmlns:a16="http://schemas.microsoft.com/office/drawing/2014/main" id="{446F44B3-0DD1-BA3D-7D05-FC791AE257EB}"/>
              </a:ext>
            </a:extLst>
          </p:cNvPr>
          <p:cNvGraphicFramePr>
            <a:graphicFrameLocks noGrp="1"/>
          </p:cNvGraphicFramePr>
          <p:nvPr/>
        </p:nvGraphicFramePr>
        <p:xfrm>
          <a:off x="5574509" y="4885968"/>
          <a:ext cx="2380344" cy="1112520"/>
        </p:xfrm>
        <a:graphic>
          <a:graphicData uri="http://schemas.openxmlformats.org/drawingml/2006/table">
            <a:tbl>
              <a:tblPr firstRow="1" bandRow="1">
                <a:tableStyleId>{5C22544A-7EE6-4342-B048-85BDC9FD1C3A}</a:tableStyleId>
              </a:tblPr>
              <a:tblGrid>
                <a:gridCol w="1190172">
                  <a:extLst>
                    <a:ext uri="{9D8B030D-6E8A-4147-A177-3AD203B41FA5}">
                      <a16:colId xmlns:a16="http://schemas.microsoft.com/office/drawing/2014/main" val="1450358278"/>
                    </a:ext>
                  </a:extLst>
                </a:gridCol>
                <a:gridCol w="1190172">
                  <a:extLst>
                    <a:ext uri="{9D8B030D-6E8A-4147-A177-3AD203B41FA5}">
                      <a16:colId xmlns:a16="http://schemas.microsoft.com/office/drawing/2014/main" val="544227771"/>
                    </a:ext>
                  </a:extLst>
                </a:gridCol>
              </a:tblGrid>
              <a:tr h="370840">
                <a:tc>
                  <a:txBody>
                    <a:bodyPr/>
                    <a:lstStyle/>
                    <a:p>
                      <a:pPr algn="ctr"/>
                      <a:r>
                        <a:rPr lang="en-US" sz="1800" dirty="0">
                          <a:solidFill>
                            <a:schemeClr val="tx1"/>
                          </a:solidFill>
                        </a:rPr>
                        <a:t>M</a:t>
                      </a:r>
                      <a:r>
                        <a:rPr lang="en-US" sz="1800" baseline="-25000" dirty="0">
                          <a:solidFill>
                            <a:schemeClr val="tx1"/>
                          </a:solidFill>
                        </a:rPr>
                        <a:t>1</a:t>
                      </a:r>
                      <a:r>
                        <a:rPr lang="en-US" sz="1800" dirty="0">
                          <a:solidFill>
                            <a:schemeClr val="tx1"/>
                          </a:solidFill>
                        </a:rPr>
                        <a:t> </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M</a:t>
                      </a:r>
                      <a:r>
                        <a:rPr lang="en-US" sz="1800" baseline="-25000" dirty="0">
                          <a:solidFill>
                            <a:schemeClr val="tx1"/>
                          </a:solidFill>
                        </a:rPr>
                        <a:t>2</a:t>
                      </a:r>
                      <a:r>
                        <a:rPr lang="en-US" sz="1800" dirty="0">
                          <a:solidFill>
                            <a:schemeClr val="tx1"/>
                          </a:solidFill>
                        </a:rPr>
                        <a:t> </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3513615"/>
                  </a:ext>
                </a:extLst>
              </a:tr>
              <a:tr h="370840">
                <a:tc>
                  <a:txBody>
                    <a:bodyPr/>
                    <a:lstStyle/>
                    <a:p>
                      <a:pPr algn="ctr"/>
                      <a:r>
                        <a:rPr lang="en-US"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1948327"/>
                  </a:ext>
                </a:extLst>
              </a:tr>
              <a:tr h="370840">
                <a:tc>
                  <a:txBody>
                    <a:bodyPr/>
                    <a:lstStyle/>
                    <a:p>
                      <a:pPr algn="ctr"/>
                      <a:r>
                        <a:rPr lang="en-US" dirty="0">
                          <a:solidFill>
                            <a:schemeClr val="tx1"/>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8422978"/>
                  </a:ext>
                </a:extLst>
              </a:tr>
            </a:tbl>
          </a:graphicData>
        </a:graphic>
      </p:graphicFrame>
      <p:sp>
        <p:nvSpPr>
          <p:cNvPr id="36" name="TextBox 35">
            <a:extLst>
              <a:ext uri="{FF2B5EF4-FFF2-40B4-BE49-F238E27FC236}">
                <a16:creationId xmlns:a16="http://schemas.microsoft.com/office/drawing/2014/main" id="{8F440339-35CB-ED77-5A7B-FE74CAF947CA}"/>
              </a:ext>
            </a:extLst>
          </p:cNvPr>
          <p:cNvSpPr txBox="1"/>
          <p:nvPr/>
        </p:nvSpPr>
        <p:spPr>
          <a:xfrm>
            <a:off x="4945741" y="4171676"/>
            <a:ext cx="3512459" cy="584775"/>
          </a:xfrm>
          <a:prstGeom prst="rect">
            <a:avLst/>
          </a:prstGeom>
          <a:noFill/>
        </p:spPr>
        <p:txBody>
          <a:bodyPr wrap="square" rtlCol="0">
            <a:spAutoFit/>
          </a:bodyPr>
          <a:lstStyle/>
          <a:p>
            <a:pPr algn="ctr"/>
            <a:r>
              <a:rPr lang="en-US" sz="1600" dirty="0">
                <a:solidFill>
                  <a:schemeClr val="tx1">
                    <a:lumMod val="50000"/>
                    <a:lumOff val="50000"/>
                  </a:schemeClr>
                </a:solidFill>
              </a:rPr>
              <a:t>12 strawberry plants per row, 18 rows, how many plants?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3">
            <a:extLst>
              <a:ext uri="{FF2B5EF4-FFF2-40B4-BE49-F238E27FC236}">
                <a16:creationId xmlns:a16="http://schemas.microsoft.com/office/drawing/2014/main" id="{A5DFAE4E-2F1F-7AFD-3714-1D3A272FBBAE}"/>
              </a:ext>
            </a:extLst>
          </p:cNvPr>
          <p:cNvSpPr txBox="1">
            <a:spLocks noChangeArrowheads="1"/>
          </p:cNvSpPr>
          <p:nvPr/>
        </p:nvSpPr>
        <p:spPr bwMode="auto">
          <a:xfrm>
            <a:off x="517979" y="1075502"/>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 hangingPunct="1"/>
            <a:r>
              <a:rPr lang="en-US" altLang="en-US" sz="2800" dirty="0">
                <a:solidFill>
                  <a:schemeClr val="tx1"/>
                </a:solidFill>
              </a:rPr>
              <a:t>What is involved in solving the following?</a:t>
            </a:r>
          </a:p>
        </p:txBody>
      </p:sp>
      <p:sp>
        <p:nvSpPr>
          <p:cNvPr id="21509" name="Text Box 4">
            <a:extLst>
              <a:ext uri="{FF2B5EF4-FFF2-40B4-BE49-F238E27FC236}">
                <a16:creationId xmlns:a16="http://schemas.microsoft.com/office/drawing/2014/main" id="{44380C7D-01D2-2405-600C-A409D9C8D3C1}"/>
              </a:ext>
            </a:extLst>
          </p:cNvPr>
          <p:cNvSpPr txBox="1">
            <a:spLocks noChangeArrowheads="1"/>
          </p:cNvSpPr>
          <p:nvPr/>
        </p:nvSpPr>
        <p:spPr bwMode="auto">
          <a:xfrm>
            <a:off x="685800" y="1775169"/>
            <a:ext cx="463187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 hangingPunct="1"/>
            <a:r>
              <a:rPr lang="en-AU" altLang="en-US" sz="2400" dirty="0">
                <a:solidFill>
                  <a:schemeClr val="tx1"/>
                </a:solidFill>
              </a:rPr>
              <a:t>Connie’s parents drove to Sydney via the Alpine Way, a distance of 1093 kilometres. They left at 8 am and averaged 86km/hr for the first 4 hours of their journey. They stopped for lunch for 1</a:t>
            </a:r>
            <a:r>
              <a:rPr lang="en-AU" altLang="en-US" sz="2400" dirty="0">
                <a:solidFill>
                  <a:schemeClr val="tx1"/>
                </a:solidFill>
                <a:sym typeface="MS Reference Specialty" pitchFamily="2" charset="2"/>
              </a:rPr>
              <a:t></a:t>
            </a:r>
            <a:r>
              <a:rPr lang="en-AU" altLang="en-US" sz="2400" dirty="0">
                <a:solidFill>
                  <a:schemeClr val="tx1"/>
                </a:solidFill>
              </a:rPr>
              <a:t> hours and then they drove for another 3 hours at an average speed of 78 km/hr before stopping for the night. </a:t>
            </a:r>
          </a:p>
          <a:p>
            <a:pPr eaLnBrk="1" fontAlgn="b" hangingPunct="1"/>
            <a:r>
              <a:rPr lang="en-AU" altLang="en-US" sz="2400" dirty="0">
                <a:solidFill>
                  <a:schemeClr val="tx1"/>
                </a:solidFill>
              </a:rPr>
              <a:t>How far had they travelled?</a:t>
            </a:r>
          </a:p>
        </p:txBody>
      </p:sp>
      <p:pic>
        <p:nvPicPr>
          <p:cNvPr id="21510" name="Picture 7" descr="Mt hotham">
            <a:extLst>
              <a:ext uri="{FF2B5EF4-FFF2-40B4-BE49-F238E27FC236}">
                <a16:creationId xmlns:a16="http://schemas.microsoft.com/office/drawing/2014/main" id="{F6169C90-135C-FD14-2B9D-AF25244FD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79873"/>
            <a:ext cx="3260270" cy="244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5C1607-CE94-FB87-E30A-2D61C80744FC}"/>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27</a:t>
            </a:fld>
            <a:endParaRPr lang="en-US" sz="1200" dirty="0">
              <a:solidFill>
                <a:schemeClr val="bg2">
                  <a:lumMod val="75000"/>
                </a:schemeClr>
              </a:solidFill>
            </a:endParaRPr>
          </a:p>
        </p:txBody>
      </p:sp>
      <p:sp>
        <p:nvSpPr>
          <p:cNvPr id="3" name="Text Box 4">
            <a:extLst>
              <a:ext uri="{FF2B5EF4-FFF2-40B4-BE49-F238E27FC236}">
                <a16:creationId xmlns:a16="http://schemas.microsoft.com/office/drawing/2014/main" id="{520EFFC0-51D4-5A0E-1ACD-25ACFA09E8BF}"/>
              </a:ext>
            </a:extLst>
          </p:cNvPr>
          <p:cNvSpPr txBox="1">
            <a:spLocks noChangeArrowheads="1"/>
          </p:cNvSpPr>
          <p:nvPr/>
        </p:nvSpPr>
        <p:spPr bwMode="auto">
          <a:xfrm>
            <a:off x="539750" y="333375"/>
            <a:ext cx="3124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ase" hangingPunct="1">
              <a:spcBef>
                <a:spcPct val="50000"/>
              </a:spcBef>
            </a:pPr>
            <a:r>
              <a:rPr lang="en-US" altLang="en-US" sz="3200" dirty="0">
                <a:solidFill>
                  <a:srgbClr val="C00000"/>
                </a:solidFill>
              </a:rPr>
              <a:t>For example,</a:t>
            </a:r>
            <a:endParaRPr lang="en-AU" altLang="en-US" sz="3200" dirty="0">
              <a:solidFill>
                <a:srgbClr val="C00000"/>
              </a:solidFill>
            </a:endParaRPr>
          </a:p>
        </p:txBody>
      </p:sp>
    </p:spTree>
    <p:extLst>
      <p:ext uri="{BB962C8B-B14F-4D97-AF65-F5344CB8AC3E}">
        <p14:creationId xmlns:p14="http://schemas.microsoft.com/office/powerpoint/2010/main" val="3697851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cecream van">
            <a:extLst>
              <a:ext uri="{FF2B5EF4-FFF2-40B4-BE49-F238E27FC236}">
                <a16:creationId xmlns:a16="http://schemas.microsoft.com/office/drawing/2014/main" id="{33EFEAD3-8342-8832-8E70-5A64CB6F4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1366" y="448007"/>
            <a:ext cx="2492375" cy="165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4">
            <a:extLst>
              <a:ext uri="{FF2B5EF4-FFF2-40B4-BE49-F238E27FC236}">
                <a16:creationId xmlns:a16="http://schemas.microsoft.com/office/drawing/2014/main" id="{0AB93F79-2CE7-7EE6-4F27-0B1044575C0F}"/>
              </a:ext>
            </a:extLst>
          </p:cNvPr>
          <p:cNvSpPr txBox="1">
            <a:spLocks noChangeArrowheads="1"/>
          </p:cNvSpPr>
          <p:nvPr/>
        </p:nvSpPr>
        <p:spPr bwMode="auto">
          <a:xfrm>
            <a:off x="551997" y="585242"/>
            <a:ext cx="5410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 hangingPunct="1">
              <a:spcAft>
                <a:spcPts val="600"/>
              </a:spcAft>
            </a:pPr>
            <a:r>
              <a:rPr lang="en-AU" altLang="en-US" sz="2000" b="1" dirty="0">
                <a:solidFill>
                  <a:schemeClr val="tx1"/>
                </a:solidFill>
              </a:rPr>
              <a:t>Ice-cream problem</a:t>
            </a:r>
          </a:p>
          <a:p>
            <a:pPr eaLnBrk="1" fontAlgn="b" hangingPunct="1">
              <a:spcAft>
                <a:spcPts val="600"/>
              </a:spcAft>
            </a:pPr>
            <a:r>
              <a:rPr lang="en-AU" altLang="en-US" sz="2000" dirty="0">
                <a:solidFill>
                  <a:schemeClr val="tx1"/>
                </a:solidFill>
              </a:rPr>
              <a:t>Grace had a $5 note in her pocket. She bought a chocolate ice-cream from the ice-cream van. How much change did she receive?</a:t>
            </a:r>
          </a:p>
        </p:txBody>
      </p:sp>
      <p:graphicFrame>
        <p:nvGraphicFramePr>
          <p:cNvPr id="85000" name="Group 8">
            <a:extLst>
              <a:ext uri="{FF2B5EF4-FFF2-40B4-BE49-F238E27FC236}">
                <a16:creationId xmlns:a16="http://schemas.microsoft.com/office/drawing/2014/main" id="{F7A589E5-5AA0-B77A-486A-9D0DA564D0F4}"/>
              </a:ext>
            </a:extLst>
          </p:cNvPr>
          <p:cNvGraphicFramePr>
            <a:graphicFrameLocks noGrp="1"/>
          </p:cNvGraphicFramePr>
          <p:nvPr/>
        </p:nvGraphicFramePr>
        <p:xfrm>
          <a:off x="5486400" y="2008257"/>
          <a:ext cx="2492376" cy="669960"/>
        </p:xfrm>
        <a:graphic>
          <a:graphicData uri="http://schemas.openxmlformats.org/drawingml/2006/table">
            <a:tbl>
              <a:tblPr/>
              <a:tblGrid>
                <a:gridCol w="830792">
                  <a:extLst>
                    <a:ext uri="{9D8B030D-6E8A-4147-A177-3AD203B41FA5}">
                      <a16:colId xmlns:a16="http://schemas.microsoft.com/office/drawing/2014/main" val="20000"/>
                    </a:ext>
                  </a:extLst>
                </a:gridCol>
                <a:gridCol w="830792">
                  <a:extLst>
                    <a:ext uri="{9D8B030D-6E8A-4147-A177-3AD203B41FA5}">
                      <a16:colId xmlns:a16="http://schemas.microsoft.com/office/drawing/2014/main" val="20001"/>
                    </a:ext>
                  </a:extLst>
                </a:gridCol>
                <a:gridCol w="830792">
                  <a:extLst>
                    <a:ext uri="{9D8B030D-6E8A-4147-A177-3AD203B41FA5}">
                      <a16:colId xmlns:a16="http://schemas.microsoft.com/office/drawing/2014/main" val="20002"/>
                    </a:ext>
                  </a:extLst>
                </a:gridCol>
              </a:tblGrid>
              <a:tr h="334963">
                <a:tc>
                  <a:txBody>
                    <a:bodyPr/>
                    <a:lstStyle>
                      <a:lvl1pPr eaLnBrk="0" fontAlgn="base" hangingPunct="0">
                        <a:spcBef>
                          <a:spcPct val="50000"/>
                        </a:spcBef>
                        <a:buClr>
                          <a:srgbClr val="887E6E"/>
                        </a:buClr>
                        <a:defRPr sz="1600">
                          <a:solidFill>
                            <a:schemeClr val="tx1"/>
                          </a:solidFill>
                          <a:latin typeface="Arial" charset="0"/>
                          <a:ea typeface="ＭＳ Ｐゴシック" charset="-128"/>
                        </a:defRPr>
                      </a:lvl1pPr>
                      <a:lvl2pPr marL="742950" indent="-28575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2pPr>
                      <a:lvl3pPr marL="11430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3pPr>
                      <a:lvl4pPr marL="1600200" indent="-228600" eaLnBrk="0" fontAlgn="base" hangingPunct="0">
                        <a:spcBef>
                          <a:spcPct val="25000"/>
                        </a:spcBef>
                        <a:buClr>
                          <a:srgbClr val="887E6E"/>
                        </a:buClr>
                        <a:defRPr sz="1600">
                          <a:solidFill>
                            <a:schemeClr val="tx1"/>
                          </a:solidFill>
                          <a:latin typeface="Arial" charset="0"/>
                          <a:ea typeface="Arial" charset="0"/>
                          <a:cs typeface="Arial" charset="0"/>
                        </a:defRPr>
                      </a:lvl4pPr>
                      <a:lvl5pPr marL="20574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5pPr>
                      <a:lvl6pPr marL="25146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6pPr>
                      <a:lvl7pPr marL="29718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7pPr>
                      <a:lvl8pPr marL="34290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8pPr>
                      <a:lvl9pPr marL="38862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50000"/>
                        </a:spcBef>
                        <a:spcAft>
                          <a:spcPct val="0"/>
                        </a:spcAft>
                        <a:buClr>
                          <a:srgbClr val="887E6E"/>
                        </a:buClr>
                        <a:buSzTx/>
                        <a:buFontTx/>
                        <a:buNone/>
                        <a:tabLst/>
                      </a:pPr>
                      <a:r>
                        <a:rPr kumimoji="0" lang="en-US" altLang="x-none" sz="1600" b="0" i="0" u="none" strike="noStrike" cap="none" normalizeH="0" baseline="0">
                          <a:ln>
                            <a:noFill/>
                          </a:ln>
                          <a:solidFill>
                            <a:schemeClr val="tx1"/>
                          </a:solidFill>
                          <a:effectLst/>
                          <a:latin typeface="Arial" charset="0"/>
                          <a:ea typeface="ＭＳ Ｐゴシック" charset="-128"/>
                        </a:rPr>
                        <a:t>single</a:t>
                      </a:r>
                      <a:endParaRPr kumimoji="0" lang="en-AU" altLang="x-none" sz="1600" b="0" i="0" u="none" strike="noStrike" cap="none" normalizeH="0" baseline="0">
                        <a:ln>
                          <a:noFill/>
                        </a:ln>
                        <a:solidFill>
                          <a:schemeClr val="tx1"/>
                        </a:solidFill>
                        <a:effectLst/>
                        <a:latin typeface="Arial" charset="0"/>
                        <a:ea typeface="ＭＳ Ｐゴシック" charset="-128"/>
                      </a:endParaRPr>
                    </a:p>
                  </a:txBody>
                  <a:tcPr marT="45570" marB="455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fontAlgn="base" hangingPunct="0">
                        <a:spcBef>
                          <a:spcPct val="50000"/>
                        </a:spcBef>
                        <a:buClr>
                          <a:srgbClr val="887E6E"/>
                        </a:buClr>
                        <a:defRPr sz="1600">
                          <a:solidFill>
                            <a:schemeClr val="tx1"/>
                          </a:solidFill>
                          <a:latin typeface="Arial" charset="0"/>
                          <a:ea typeface="ＭＳ Ｐゴシック" charset="-128"/>
                        </a:defRPr>
                      </a:lvl1pPr>
                      <a:lvl2pPr marL="742950" indent="-28575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2pPr>
                      <a:lvl3pPr marL="11430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3pPr>
                      <a:lvl4pPr marL="1600200" indent="-228600" eaLnBrk="0" fontAlgn="base" hangingPunct="0">
                        <a:spcBef>
                          <a:spcPct val="25000"/>
                        </a:spcBef>
                        <a:buClr>
                          <a:srgbClr val="887E6E"/>
                        </a:buClr>
                        <a:defRPr sz="1600">
                          <a:solidFill>
                            <a:schemeClr val="tx1"/>
                          </a:solidFill>
                          <a:latin typeface="Arial" charset="0"/>
                          <a:ea typeface="Arial" charset="0"/>
                          <a:cs typeface="Arial" charset="0"/>
                        </a:defRPr>
                      </a:lvl4pPr>
                      <a:lvl5pPr marL="20574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5pPr>
                      <a:lvl6pPr marL="25146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6pPr>
                      <a:lvl7pPr marL="29718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7pPr>
                      <a:lvl8pPr marL="34290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8pPr>
                      <a:lvl9pPr marL="38862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50000"/>
                        </a:spcBef>
                        <a:spcAft>
                          <a:spcPct val="0"/>
                        </a:spcAft>
                        <a:buClr>
                          <a:srgbClr val="887E6E"/>
                        </a:buClr>
                        <a:buSzTx/>
                        <a:buFontTx/>
                        <a:buNone/>
                        <a:tabLst/>
                      </a:pPr>
                      <a:r>
                        <a:rPr kumimoji="0" lang="en-US" altLang="x-none" sz="1600" b="0" i="0" u="none" strike="noStrike" cap="none" normalizeH="0" baseline="0">
                          <a:ln>
                            <a:noFill/>
                          </a:ln>
                          <a:solidFill>
                            <a:schemeClr val="tx1"/>
                          </a:solidFill>
                          <a:effectLst/>
                          <a:latin typeface="Arial" charset="0"/>
                          <a:ea typeface="ＭＳ Ｐゴシック" charset="-128"/>
                        </a:rPr>
                        <a:t>double</a:t>
                      </a:r>
                      <a:endParaRPr kumimoji="0" lang="en-AU" altLang="x-none" sz="1600" b="0" i="0" u="none" strike="noStrike" cap="none" normalizeH="0" baseline="0">
                        <a:ln>
                          <a:noFill/>
                        </a:ln>
                        <a:solidFill>
                          <a:schemeClr val="tx1"/>
                        </a:solidFill>
                        <a:effectLst/>
                        <a:latin typeface="Arial" charset="0"/>
                        <a:ea typeface="ＭＳ Ｐゴシック" charset="-128"/>
                      </a:endParaRPr>
                    </a:p>
                  </a:txBody>
                  <a:tcPr marT="45570" marB="455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fontAlgn="base" hangingPunct="0">
                        <a:spcBef>
                          <a:spcPct val="50000"/>
                        </a:spcBef>
                        <a:buClr>
                          <a:srgbClr val="887E6E"/>
                        </a:buClr>
                        <a:defRPr sz="1600">
                          <a:solidFill>
                            <a:schemeClr val="tx1"/>
                          </a:solidFill>
                          <a:latin typeface="Arial" charset="0"/>
                          <a:ea typeface="ＭＳ Ｐゴシック" charset="-128"/>
                        </a:defRPr>
                      </a:lvl1pPr>
                      <a:lvl2pPr marL="742950" indent="-28575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2pPr>
                      <a:lvl3pPr marL="11430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3pPr>
                      <a:lvl4pPr marL="1600200" indent="-228600" eaLnBrk="0" fontAlgn="base" hangingPunct="0">
                        <a:spcBef>
                          <a:spcPct val="25000"/>
                        </a:spcBef>
                        <a:buClr>
                          <a:srgbClr val="887E6E"/>
                        </a:buClr>
                        <a:defRPr sz="1600">
                          <a:solidFill>
                            <a:schemeClr val="tx1"/>
                          </a:solidFill>
                          <a:latin typeface="Arial" charset="0"/>
                          <a:ea typeface="Arial" charset="0"/>
                          <a:cs typeface="Arial" charset="0"/>
                        </a:defRPr>
                      </a:lvl4pPr>
                      <a:lvl5pPr marL="20574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5pPr>
                      <a:lvl6pPr marL="25146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6pPr>
                      <a:lvl7pPr marL="29718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7pPr>
                      <a:lvl8pPr marL="34290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8pPr>
                      <a:lvl9pPr marL="38862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50000"/>
                        </a:spcBef>
                        <a:spcAft>
                          <a:spcPct val="0"/>
                        </a:spcAft>
                        <a:buClr>
                          <a:srgbClr val="887E6E"/>
                        </a:buClr>
                        <a:buSzTx/>
                        <a:buFontTx/>
                        <a:buNone/>
                        <a:tabLst/>
                      </a:pPr>
                      <a:r>
                        <a:rPr kumimoji="0" lang="en-US" altLang="x-none" sz="1600" b="0" i="0" u="none" strike="noStrike" cap="none" normalizeH="0" baseline="0">
                          <a:ln>
                            <a:noFill/>
                          </a:ln>
                          <a:solidFill>
                            <a:schemeClr val="tx1"/>
                          </a:solidFill>
                          <a:effectLst/>
                          <a:latin typeface="Arial" charset="0"/>
                          <a:ea typeface="ＭＳ Ｐゴシック" charset="-128"/>
                        </a:rPr>
                        <a:t>triple</a:t>
                      </a:r>
                      <a:endParaRPr kumimoji="0" lang="en-AU" altLang="x-none" sz="1600" b="0" i="0" u="none" strike="noStrike" cap="none" normalizeH="0" baseline="0">
                        <a:ln>
                          <a:noFill/>
                        </a:ln>
                        <a:solidFill>
                          <a:schemeClr val="tx1"/>
                        </a:solidFill>
                        <a:effectLst/>
                        <a:latin typeface="Arial" charset="0"/>
                        <a:ea typeface="ＭＳ Ｐゴシック" charset="-128"/>
                      </a:endParaRPr>
                    </a:p>
                  </a:txBody>
                  <a:tcPr marT="45570" marB="455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334963">
                <a:tc>
                  <a:txBody>
                    <a:bodyPr/>
                    <a:lstStyle>
                      <a:lvl1pPr eaLnBrk="0" fontAlgn="base" hangingPunct="0">
                        <a:spcBef>
                          <a:spcPct val="50000"/>
                        </a:spcBef>
                        <a:buClr>
                          <a:srgbClr val="887E6E"/>
                        </a:buClr>
                        <a:defRPr sz="1600">
                          <a:solidFill>
                            <a:schemeClr val="tx1"/>
                          </a:solidFill>
                          <a:latin typeface="Arial" charset="0"/>
                          <a:ea typeface="ＭＳ Ｐゴシック" charset="-128"/>
                        </a:defRPr>
                      </a:lvl1pPr>
                      <a:lvl2pPr marL="742950" indent="-28575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2pPr>
                      <a:lvl3pPr marL="11430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3pPr>
                      <a:lvl4pPr marL="1600200" indent="-228600" eaLnBrk="0" fontAlgn="base" hangingPunct="0">
                        <a:spcBef>
                          <a:spcPct val="25000"/>
                        </a:spcBef>
                        <a:buClr>
                          <a:srgbClr val="887E6E"/>
                        </a:buClr>
                        <a:defRPr sz="1600">
                          <a:solidFill>
                            <a:schemeClr val="tx1"/>
                          </a:solidFill>
                          <a:latin typeface="Arial" charset="0"/>
                          <a:ea typeface="Arial" charset="0"/>
                          <a:cs typeface="Arial" charset="0"/>
                        </a:defRPr>
                      </a:lvl4pPr>
                      <a:lvl5pPr marL="20574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5pPr>
                      <a:lvl6pPr marL="25146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6pPr>
                      <a:lvl7pPr marL="29718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7pPr>
                      <a:lvl8pPr marL="34290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8pPr>
                      <a:lvl9pPr marL="38862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50000"/>
                        </a:spcBef>
                        <a:spcAft>
                          <a:spcPct val="0"/>
                        </a:spcAft>
                        <a:buClr>
                          <a:srgbClr val="887E6E"/>
                        </a:buClr>
                        <a:buSzTx/>
                        <a:buFontTx/>
                        <a:buNone/>
                        <a:tabLst/>
                      </a:pPr>
                      <a:r>
                        <a:rPr kumimoji="0" lang="en-US" altLang="x-none" sz="1600" b="0" i="0" u="none" strike="noStrike" cap="none" normalizeH="0" baseline="0" dirty="0">
                          <a:ln>
                            <a:noFill/>
                          </a:ln>
                          <a:solidFill>
                            <a:schemeClr val="tx1"/>
                          </a:solidFill>
                          <a:effectLst/>
                          <a:latin typeface="Arial" charset="0"/>
                          <a:ea typeface="ＭＳ Ｐゴシック" charset="-128"/>
                        </a:rPr>
                        <a:t>$2.30</a:t>
                      </a:r>
                      <a:endParaRPr kumimoji="0" lang="en-AU" altLang="x-none" sz="1600" b="0" i="0" u="none" strike="noStrike" cap="none" normalizeH="0" baseline="0" dirty="0">
                        <a:ln>
                          <a:noFill/>
                        </a:ln>
                        <a:solidFill>
                          <a:schemeClr val="tx1"/>
                        </a:solidFill>
                        <a:effectLst/>
                        <a:latin typeface="Arial" charset="0"/>
                        <a:ea typeface="ＭＳ Ｐゴシック" charset="-128"/>
                      </a:endParaRPr>
                    </a:p>
                  </a:txBody>
                  <a:tcPr marT="45570" marB="455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fontAlgn="base" hangingPunct="0">
                        <a:spcBef>
                          <a:spcPct val="50000"/>
                        </a:spcBef>
                        <a:buClr>
                          <a:srgbClr val="887E6E"/>
                        </a:buClr>
                        <a:defRPr sz="1600">
                          <a:solidFill>
                            <a:schemeClr val="tx1"/>
                          </a:solidFill>
                          <a:latin typeface="Arial" charset="0"/>
                          <a:ea typeface="ＭＳ Ｐゴシック" charset="-128"/>
                        </a:defRPr>
                      </a:lvl1pPr>
                      <a:lvl2pPr marL="742950" indent="-28575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2pPr>
                      <a:lvl3pPr marL="11430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3pPr>
                      <a:lvl4pPr marL="1600200" indent="-228600" eaLnBrk="0" fontAlgn="base" hangingPunct="0">
                        <a:spcBef>
                          <a:spcPct val="25000"/>
                        </a:spcBef>
                        <a:buClr>
                          <a:srgbClr val="887E6E"/>
                        </a:buClr>
                        <a:defRPr sz="1600">
                          <a:solidFill>
                            <a:schemeClr val="tx1"/>
                          </a:solidFill>
                          <a:latin typeface="Arial" charset="0"/>
                          <a:ea typeface="Arial" charset="0"/>
                          <a:cs typeface="Arial" charset="0"/>
                        </a:defRPr>
                      </a:lvl4pPr>
                      <a:lvl5pPr marL="20574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5pPr>
                      <a:lvl6pPr marL="25146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6pPr>
                      <a:lvl7pPr marL="29718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7pPr>
                      <a:lvl8pPr marL="34290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8pPr>
                      <a:lvl9pPr marL="38862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50000"/>
                        </a:spcBef>
                        <a:spcAft>
                          <a:spcPct val="0"/>
                        </a:spcAft>
                        <a:buClr>
                          <a:srgbClr val="887E6E"/>
                        </a:buClr>
                        <a:buSzTx/>
                        <a:buFontTx/>
                        <a:buNone/>
                        <a:tabLst/>
                      </a:pPr>
                      <a:r>
                        <a:rPr kumimoji="0" lang="en-US" altLang="x-none" sz="1600" b="0" i="0" u="none" strike="noStrike" cap="none" normalizeH="0" baseline="0" dirty="0">
                          <a:ln>
                            <a:noFill/>
                          </a:ln>
                          <a:solidFill>
                            <a:schemeClr val="tx1"/>
                          </a:solidFill>
                          <a:effectLst/>
                          <a:latin typeface="Arial" charset="0"/>
                          <a:ea typeface="ＭＳ Ｐゴシック" charset="-128"/>
                        </a:rPr>
                        <a:t>$3.50</a:t>
                      </a:r>
                      <a:endParaRPr kumimoji="0" lang="en-AU" altLang="x-none" sz="1600" b="0" i="0" u="none" strike="noStrike" cap="none" normalizeH="0" baseline="0" dirty="0">
                        <a:ln>
                          <a:noFill/>
                        </a:ln>
                        <a:solidFill>
                          <a:schemeClr val="tx1"/>
                        </a:solidFill>
                        <a:effectLst/>
                        <a:latin typeface="Arial" charset="0"/>
                        <a:ea typeface="ＭＳ Ｐゴシック" charset="-128"/>
                      </a:endParaRPr>
                    </a:p>
                  </a:txBody>
                  <a:tcPr marT="45570" marB="455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eaLnBrk="0" fontAlgn="base" hangingPunct="0">
                        <a:spcBef>
                          <a:spcPct val="50000"/>
                        </a:spcBef>
                        <a:buClr>
                          <a:srgbClr val="887E6E"/>
                        </a:buClr>
                        <a:defRPr sz="1600">
                          <a:solidFill>
                            <a:schemeClr val="tx1"/>
                          </a:solidFill>
                          <a:latin typeface="Arial" charset="0"/>
                          <a:ea typeface="ＭＳ Ｐゴシック" charset="-128"/>
                        </a:defRPr>
                      </a:lvl1pPr>
                      <a:lvl2pPr marL="742950" indent="-28575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2pPr>
                      <a:lvl3pPr marL="11430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3pPr>
                      <a:lvl4pPr marL="1600200" indent="-228600" eaLnBrk="0" fontAlgn="base" hangingPunct="0">
                        <a:spcBef>
                          <a:spcPct val="25000"/>
                        </a:spcBef>
                        <a:buClr>
                          <a:srgbClr val="887E6E"/>
                        </a:buClr>
                        <a:defRPr sz="1600">
                          <a:solidFill>
                            <a:schemeClr val="tx1"/>
                          </a:solidFill>
                          <a:latin typeface="Arial" charset="0"/>
                          <a:ea typeface="Arial" charset="0"/>
                          <a:cs typeface="Arial" charset="0"/>
                        </a:defRPr>
                      </a:lvl4pPr>
                      <a:lvl5pPr marL="2057400" indent="-228600" eaLnBrk="0" fontAlgn="base" hangingPunct="0">
                        <a:spcBef>
                          <a:spcPct val="25000"/>
                        </a:spcBef>
                        <a:buClr>
                          <a:srgbClr val="887E6E"/>
                        </a:buClr>
                        <a:buFont typeface="Arial" charset="0"/>
                        <a:defRPr sz="1600">
                          <a:solidFill>
                            <a:schemeClr val="tx1"/>
                          </a:solidFill>
                          <a:latin typeface="Arial" charset="0"/>
                          <a:ea typeface="Arial" charset="0"/>
                          <a:cs typeface="Arial" charset="0"/>
                        </a:defRPr>
                      </a:lvl5pPr>
                      <a:lvl6pPr marL="25146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6pPr>
                      <a:lvl7pPr marL="29718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7pPr>
                      <a:lvl8pPr marL="34290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8pPr>
                      <a:lvl9pPr marL="3886200" indent="-228600" eaLnBrk="0" fontAlgn="base" hangingPunct="0">
                        <a:spcBef>
                          <a:spcPct val="25000"/>
                        </a:spcBef>
                        <a:spcAft>
                          <a:spcPct val="0"/>
                        </a:spcAft>
                        <a:buClr>
                          <a:srgbClr val="887E6E"/>
                        </a:buClr>
                        <a:buFont typeface="Arial" charset="0"/>
                        <a:defRPr sz="1600">
                          <a:solidFill>
                            <a:schemeClr val="tx1"/>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50000"/>
                        </a:spcBef>
                        <a:spcAft>
                          <a:spcPct val="0"/>
                        </a:spcAft>
                        <a:buClr>
                          <a:srgbClr val="887E6E"/>
                        </a:buClr>
                        <a:buSzTx/>
                        <a:buFontTx/>
                        <a:buNone/>
                        <a:tabLst/>
                      </a:pPr>
                      <a:r>
                        <a:rPr kumimoji="0" lang="en-US" altLang="x-none" sz="1600" b="0" i="0" u="none" strike="noStrike" cap="none" normalizeH="0" baseline="0" dirty="0">
                          <a:ln>
                            <a:noFill/>
                          </a:ln>
                          <a:solidFill>
                            <a:schemeClr val="tx1"/>
                          </a:solidFill>
                          <a:effectLst/>
                          <a:latin typeface="Arial" charset="0"/>
                          <a:ea typeface="ＭＳ Ｐゴシック" charset="-128"/>
                        </a:rPr>
                        <a:t>$4.60</a:t>
                      </a:r>
                      <a:endParaRPr kumimoji="0" lang="en-AU" altLang="x-none" sz="1600" b="0" i="0" u="none" strike="noStrike" cap="none" normalizeH="0" baseline="0" dirty="0">
                        <a:ln>
                          <a:noFill/>
                        </a:ln>
                        <a:solidFill>
                          <a:schemeClr val="tx1"/>
                        </a:solidFill>
                        <a:effectLst/>
                        <a:latin typeface="Arial" charset="0"/>
                        <a:ea typeface="ＭＳ Ｐゴシック" charset="-128"/>
                      </a:endParaRPr>
                    </a:p>
                  </a:txBody>
                  <a:tcPr marT="45570" marB="455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bl>
          </a:graphicData>
        </a:graphic>
      </p:graphicFrame>
      <p:sp>
        <p:nvSpPr>
          <p:cNvPr id="22549" name="Text Box 22">
            <a:extLst>
              <a:ext uri="{FF2B5EF4-FFF2-40B4-BE49-F238E27FC236}">
                <a16:creationId xmlns:a16="http://schemas.microsoft.com/office/drawing/2014/main" id="{8BBB0B8D-F6F7-7F9B-7F22-71933AA67EE9}"/>
              </a:ext>
            </a:extLst>
          </p:cNvPr>
          <p:cNvSpPr txBox="1">
            <a:spLocks noChangeArrowheads="1"/>
          </p:cNvSpPr>
          <p:nvPr/>
        </p:nvSpPr>
        <p:spPr bwMode="auto">
          <a:xfrm>
            <a:off x="485775" y="4265514"/>
            <a:ext cx="8248968"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 hangingPunct="1">
              <a:spcBef>
                <a:spcPts val="0"/>
              </a:spcBef>
              <a:spcAft>
                <a:spcPts val="600"/>
              </a:spcAft>
            </a:pPr>
            <a:r>
              <a:rPr lang="en-US" altLang="en-US" sz="2000" b="1" dirty="0">
                <a:solidFill>
                  <a:srgbClr val="000000"/>
                </a:solidFill>
              </a:rPr>
              <a:t>Sam and Joseph</a:t>
            </a:r>
          </a:p>
          <a:p>
            <a:pPr eaLnBrk="1" hangingPunct="1">
              <a:spcAft>
                <a:spcPts val="600"/>
              </a:spcAft>
            </a:pPr>
            <a:r>
              <a:rPr lang="en-AU" altLang="en-US" sz="1800" dirty="0">
                <a:solidFill>
                  <a:schemeClr val="tx1"/>
                </a:solidFill>
                <a:latin typeface="+mj-lt"/>
              </a:rPr>
              <a:t>Sam and Joseph each had a shorter sister, and they argued about who was taller than his sister. Sam won the argument by 14 centimeters. He was 186 cm tall; his sister was 87 cm; and Joseph was 193 cm tall. </a:t>
            </a:r>
          </a:p>
          <a:p>
            <a:pPr eaLnBrk="1" hangingPunct="1">
              <a:spcAft>
                <a:spcPts val="600"/>
              </a:spcAft>
            </a:pPr>
            <a:r>
              <a:rPr lang="en-AU" altLang="en-US" sz="1800" dirty="0">
                <a:solidFill>
                  <a:schemeClr val="tx1"/>
                </a:solidFill>
                <a:latin typeface="+mj-lt"/>
              </a:rPr>
              <a:t>How tall was Joseph</a:t>
            </a:r>
            <a:r>
              <a:rPr lang="ja-JP" altLang="en-AU" sz="1800">
                <a:solidFill>
                  <a:schemeClr val="tx1"/>
                </a:solidFill>
                <a:latin typeface="+mj-lt"/>
              </a:rPr>
              <a:t>’</a:t>
            </a:r>
            <a:r>
              <a:rPr lang="en-AU" altLang="ja-JP" sz="1800" dirty="0">
                <a:solidFill>
                  <a:schemeClr val="tx1"/>
                </a:solidFill>
                <a:latin typeface="+mj-lt"/>
              </a:rPr>
              <a:t>s sister? </a:t>
            </a:r>
          </a:p>
          <a:p>
            <a:pPr algn="ctr" eaLnBrk="1" hangingPunct="1">
              <a:spcAft>
                <a:spcPts val="600"/>
              </a:spcAft>
            </a:pPr>
            <a:r>
              <a:rPr lang="en-AU" altLang="ja-JP" sz="1800" dirty="0">
                <a:solidFill>
                  <a:schemeClr val="tx1"/>
                </a:solidFill>
                <a:latin typeface="+mj-lt"/>
              </a:rPr>
              <a:t>(adapted from Thompson, 1993)</a:t>
            </a:r>
            <a:endParaRPr lang="en-AU" altLang="en-US" sz="1800" dirty="0">
              <a:solidFill>
                <a:schemeClr val="tx1"/>
              </a:solidFill>
              <a:latin typeface="+mj-lt"/>
            </a:endParaRPr>
          </a:p>
        </p:txBody>
      </p:sp>
      <p:sp>
        <p:nvSpPr>
          <p:cNvPr id="22550" name="Text Box 23">
            <a:extLst>
              <a:ext uri="{FF2B5EF4-FFF2-40B4-BE49-F238E27FC236}">
                <a16:creationId xmlns:a16="http://schemas.microsoft.com/office/drawing/2014/main" id="{E55D8345-5EDE-9924-D853-454180729027}"/>
              </a:ext>
            </a:extLst>
          </p:cNvPr>
          <p:cNvSpPr txBox="1">
            <a:spLocks noChangeArrowheads="1"/>
          </p:cNvSpPr>
          <p:nvPr/>
        </p:nvSpPr>
        <p:spPr bwMode="auto">
          <a:xfrm>
            <a:off x="6877050" y="4221163"/>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fontAlgn="b" hangingPunct="1">
              <a:spcBef>
                <a:spcPct val="50000"/>
              </a:spcBef>
            </a:pPr>
            <a:r>
              <a:rPr lang="en-US" altLang="en-US" sz="1600"/>
              <a:t>Google Images</a:t>
            </a:r>
          </a:p>
        </p:txBody>
      </p:sp>
      <p:sp>
        <p:nvSpPr>
          <p:cNvPr id="5" name="TextBox 4">
            <a:extLst>
              <a:ext uri="{FF2B5EF4-FFF2-40B4-BE49-F238E27FC236}">
                <a16:creationId xmlns:a16="http://schemas.microsoft.com/office/drawing/2014/main" id="{A9D57665-F949-E568-8048-DE75B04BB3B1}"/>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28</a:t>
            </a:fld>
            <a:endParaRPr lang="en-US" sz="1200" dirty="0">
              <a:solidFill>
                <a:schemeClr val="bg2">
                  <a:lumMod val="75000"/>
                </a:schemeClr>
              </a:solidFill>
            </a:endParaRPr>
          </a:p>
        </p:txBody>
      </p:sp>
      <p:sp>
        <p:nvSpPr>
          <p:cNvPr id="8" name="Text Box 4">
            <a:extLst>
              <a:ext uri="{FF2B5EF4-FFF2-40B4-BE49-F238E27FC236}">
                <a16:creationId xmlns:a16="http://schemas.microsoft.com/office/drawing/2014/main" id="{E443A5F5-57FB-FE9C-E4C4-E6BF8919D71C}"/>
              </a:ext>
            </a:extLst>
          </p:cNvPr>
          <p:cNvSpPr txBox="1">
            <a:spLocks noChangeArrowheads="1"/>
          </p:cNvSpPr>
          <p:nvPr/>
        </p:nvSpPr>
        <p:spPr bwMode="auto">
          <a:xfrm>
            <a:off x="1219200" y="2678217"/>
            <a:ext cx="81343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 hangingPunct="1">
              <a:spcAft>
                <a:spcPct val="50000"/>
              </a:spcAft>
            </a:pPr>
            <a:r>
              <a:rPr lang="en-AU" altLang="en-US" sz="2000" b="1" dirty="0">
                <a:solidFill>
                  <a:schemeClr val="tx1"/>
                </a:solidFill>
              </a:rPr>
              <a:t>Marbles</a:t>
            </a:r>
          </a:p>
          <a:p>
            <a:pPr eaLnBrk="1" fontAlgn="b" hangingPunct="1">
              <a:spcAft>
                <a:spcPct val="50000"/>
              </a:spcAft>
            </a:pPr>
            <a:r>
              <a:rPr lang="en-AU" altLang="en-US" sz="2000" dirty="0">
                <a:solidFill>
                  <a:schemeClr val="tx1"/>
                </a:solidFill>
              </a:rPr>
              <a:t>Tim had three bags of marbles. There were 8 marbles in each bag. How many marbles did he have altogether?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ext Box 4">
            <a:extLst>
              <a:ext uri="{FF2B5EF4-FFF2-40B4-BE49-F238E27FC236}">
                <a16:creationId xmlns:a16="http://schemas.microsoft.com/office/drawing/2014/main" id="{70F66FE3-0B11-4E17-E2A4-B0DC77917A87}"/>
              </a:ext>
            </a:extLst>
          </p:cNvPr>
          <p:cNvSpPr txBox="1">
            <a:spLocks noChangeArrowheads="1"/>
          </p:cNvSpPr>
          <p:nvPr/>
        </p:nvSpPr>
        <p:spPr bwMode="auto">
          <a:xfrm>
            <a:off x="3824606" y="728107"/>
            <a:ext cx="42672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 hangingPunct="1">
              <a:spcAft>
                <a:spcPct val="50000"/>
              </a:spcAft>
            </a:pPr>
            <a:r>
              <a:rPr lang="en-AU" altLang="en-US" sz="2000" b="1" dirty="0">
                <a:solidFill>
                  <a:schemeClr val="tx1"/>
                </a:solidFill>
              </a:rPr>
              <a:t>Loading wheat </a:t>
            </a:r>
          </a:p>
          <a:p>
            <a:pPr eaLnBrk="1" fontAlgn="b" hangingPunct="1">
              <a:spcAft>
                <a:spcPct val="50000"/>
              </a:spcAft>
            </a:pPr>
            <a:r>
              <a:rPr lang="en-AU" altLang="en-US" sz="2000" dirty="0">
                <a:solidFill>
                  <a:schemeClr val="tx1"/>
                </a:solidFill>
              </a:rPr>
              <a:t>25 silos hold 60,000 tonnes of wheat which is pumped into ships at 800 tonnes per hour. If it costs $84 per hour for pumping, what is the cost of emptying 1 silo of wheat? </a:t>
            </a:r>
          </a:p>
        </p:txBody>
      </p:sp>
      <p:pic>
        <p:nvPicPr>
          <p:cNvPr id="23559" name="Picture 8" descr="wheat silos">
            <a:extLst>
              <a:ext uri="{FF2B5EF4-FFF2-40B4-BE49-F238E27FC236}">
                <a16:creationId xmlns:a16="http://schemas.microsoft.com/office/drawing/2014/main" id="{26F8C0AE-B5C0-C634-0D8F-363CDB4BC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97062"/>
            <a:ext cx="2856532" cy="2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9">
            <a:extLst>
              <a:ext uri="{FF2B5EF4-FFF2-40B4-BE49-F238E27FC236}">
                <a16:creationId xmlns:a16="http://schemas.microsoft.com/office/drawing/2014/main" id="{23EEFC61-863E-6B23-5B24-FA0D8DF74524}"/>
              </a:ext>
            </a:extLst>
          </p:cNvPr>
          <p:cNvSpPr txBox="1">
            <a:spLocks noChangeArrowheads="1"/>
          </p:cNvSpPr>
          <p:nvPr/>
        </p:nvSpPr>
        <p:spPr bwMode="auto">
          <a:xfrm>
            <a:off x="1331913" y="5876925"/>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fontAlgn="b" hangingPunct="1">
              <a:spcBef>
                <a:spcPct val="50000"/>
              </a:spcBef>
            </a:pPr>
            <a:r>
              <a:rPr lang="en-US" altLang="en-US" sz="1600"/>
              <a:t>Google Images</a:t>
            </a:r>
          </a:p>
        </p:txBody>
      </p:sp>
      <p:sp>
        <p:nvSpPr>
          <p:cNvPr id="2" name="TextBox 1">
            <a:extLst>
              <a:ext uri="{FF2B5EF4-FFF2-40B4-BE49-F238E27FC236}">
                <a16:creationId xmlns:a16="http://schemas.microsoft.com/office/drawing/2014/main" id="{C98CC4BA-45F0-3BCC-9175-7C2C9ECAF6A6}"/>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29</a:t>
            </a:fld>
            <a:endParaRPr lang="en-US" sz="1200" dirty="0">
              <a:solidFill>
                <a:schemeClr val="bg2">
                  <a:lumMod val="75000"/>
                </a:schemeClr>
              </a:solidFill>
            </a:endParaRPr>
          </a:p>
        </p:txBody>
      </p:sp>
      <p:sp>
        <p:nvSpPr>
          <p:cNvPr id="5" name="Text Box 4">
            <a:extLst>
              <a:ext uri="{FF2B5EF4-FFF2-40B4-BE49-F238E27FC236}">
                <a16:creationId xmlns:a16="http://schemas.microsoft.com/office/drawing/2014/main" id="{7DD293A4-9597-1582-3A5D-E4C611C18CF8}"/>
              </a:ext>
            </a:extLst>
          </p:cNvPr>
          <p:cNvSpPr txBox="1">
            <a:spLocks noChangeArrowheads="1"/>
          </p:cNvSpPr>
          <p:nvPr/>
        </p:nvSpPr>
        <p:spPr bwMode="auto">
          <a:xfrm>
            <a:off x="600712" y="3960068"/>
            <a:ext cx="67056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 hangingPunct="1">
              <a:spcAft>
                <a:spcPts val="600"/>
              </a:spcAft>
            </a:pPr>
            <a:r>
              <a:rPr lang="en-AU" altLang="en-US" sz="2000" b="1" dirty="0">
                <a:solidFill>
                  <a:schemeClr val="tx1"/>
                </a:solidFill>
              </a:rPr>
              <a:t>Freddy Frog </a:t>
            </a:r>
          </a:p>
          <a:p>
            <a:pPr eaLnBrk="1" fontAlgn="b" hangingPunct="1">
              <a:spcAft>
                <a:spcPts val="600"/>
              </a:spcAft>
            </a:pPr>
            <a:r>
              <a:rPr lang="en-AU" altLang="en-US" sz="2000" dirty="0">
                <a:solidFill>
                  <a:schemeClr val="tx1"/>
                </a:solidFill>
              </a:rPr>
              <a:t>Freddy Frog dived into a well that was 12 metres deep. Unfortunately, the well was empty. </a:t>
            </a:r>
          </a:p>
          <a:p>
            <a:pPr eaLnBrk="1" fontAlgn="b" hangingPunct="1">
              <a:spcAft>
                <a:spcPts val="600"/>
              </a:spcAft>
            </a:pPr>
            <a:r>
              <a:rPr lang="en-AU" altLang="en-US" sz="2000" dirty="0">
                <a:solidFill>
                  <a:schemeClr val="tx1"/>
                </a:solidFill>
              </a:rPr>
              <a:t>Each day he climbed 4 metres up the side of the well. Each night he slid down 2 metres. </a:t>
            </a:r>
          </a:p>
          <a:p>
            <a:pPr eaLnBrk="1" fontAlgn="b" hangingPunct="1">
              <a:spcAft>
                <a:spcPts val="600"/>
              </a:spcAft>
            </a:pPr>
            <a:r>
              <a:rPr lang="en-AU" altLang="en-US" sz="2000" dirty="0">
                <a:solidFill>
                  <a:schemeClr val="tx1"/>
                </a:solidFill>
              </a:rPr>
              <a:t>How many days did it take Freddy to get out of the well?</a:t>
            </a:r>
          </a:p>
        </p:txBody>
      </p:sp>
      <p:pic>
        <p:nvPicPr>
          <p:cNvPr id="6" name="Picture 8" descr="Well">
            <a:extLst>
              <a:ext uri="{FF2B5EF4-FFF2-40B4-BE49-F238E27FC236}">
                <a16:creationId xmlns:a16="http://schemas.microsoft.com/office/drawing/2014/main" id="{0E4EBCCF-B5AC-6119-36C5-28F5E5ABD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075" y="4251324"/>
            <a:ext cx="1800225" cy="237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2EB0DBE-A142-A56D-CE27-C923BE6D50AE}"/>
              </a:ext>
            </a:extLst>
          </p:cNvPr>
          <p:cNvGraphicFramePr>
            <a:graphicFrameLocks noGrp="1"/>
          </p:cNvGraphicFramePr>
          <p:nvPr/>
        </p:nvGraphicFramePr>
        <p:xfrm>
          <a:off x="457200" y="1143000"/>
          <a:ext cx="8229600" cy="4937760"/>
        </p:xfrm>
        <a:graphic>
          <a:graphicData uri="http://schemas.openxmlformats.org/drawingml/2006/table">
            <a:tbl>
              <a:tblPr firstRow="1" bandRow="1">
                <a:tableStyleId>{F5AB1C69-6EDB-4FF4-983F-18BD219EF322}</a:tableStyleId>
              </a:tblPr>
              <a:tblGrid>
                <a:gridCol w="1371600">
                  <a:extLst>
                    <a:ext uri="{9D8B030D-6E8A-4147-A177-3AD203B41FA5}">
                      <a16:colId xmlns:a16="http://schemas.microsoft.com/office/drawing/2014/main" val="1781726167"/>
                    </a:ext>
                  </a:extLst>
                </a:gridCol>
                <a:gridCol w="5486400">
                  <a:extLst>
                    <a:ext uri="{9D8B030D-6E8A-4147-A177-3AD203B41FA5}">
                      <a16:colId xmlns:a16="http://schemas.microsoft.com/office/drawing/2014/main" val="3489295162"/>
                    </a:ext>
                  </a:extLst>
                </a:gridCol>
                <a:gridCol w="1371600">
                  <a:extLst>
                    <a:ext uri="{9D8B030D-6E8A-4147-A177-3AD203B41FA5}">
                      <a16:colId xmlns:a16="http://schemas.microsoft.com/office/drawing/2014/main" val="1601585338"/>
                    </a:ext>
                  </a:extLst>
                </a:gridCol>
              </a:tblGrid>
              <a:tr h="370840">
                <a:tc>
                  <a:txBody>
                    <a:bodyPr/>
                    <a:lstStyle/>
                    <a:p>
                      <a:r>
                        <a:rPr lang="en-AU" sz="1200" b="0" dirty="0">
                          <a:solidFill>
                            <a:schemeClr val="tx1"/>
                          </a:solidFill>
                        </a:rPr>
                        <a:t>Advanced International Benchmark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1" i="1" kern="1200" dirty="0">
                          <a:solidFill>
                            <a:schemeClr val="tx1"/>
                          </a:solidFill>
                          <a:effectLst/>
                          <a:latin typeface="+mn-lt"/>
                          <a:ea typeface="+mn-ea"/>
                          <a:cs typeface="+mn-cs"/>
                        </a:rPr>
                        <a:t>Students can apply their understanding and knowledge in a variety of relatively complex situations and explain their reasoning. </a:t>
                      </a:r>
                      <a:endParaRPr lang="en-AU" sz="1200" b="1" dirty="0">
                        <a:solidFill>
                          <a:schemeClr val="tx1"/>
                        </a:solidFill>
                      </a:endParaRPr>
                    </a:p>
                    <a:p>
                      <a:r>
                        <a:rPr lang="en-AU" sz="1200" b="0" kern="1200" dirty="0">
                          <a:solidFill>
                            <a:schemeClr val="tx1"/>
                          </a:solidFill>
                          <a:effectLst/>
                          <a:latin typeface="+mn-lt"/>
                          <a:ea typeface="+mn-ea"/>
                          <a:cs typeface="+mn-cs"/>
                        </a:rPr>
                        <a:t>Students can solve a variety of multistep word problems involving whole numbers and show an understanding of fractions and decimals. They can apply knowledge of two- and three- dimensional shapes in a variety of situations. Students can interpret and represent data to solve multistep problems. </a:t>
                      </a:r>
                      <a:endParaRPr lang="en-AU"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400" dirty="0">
                          <a:solidFill>
                            <a:schemeClr val="tx1"/>
                          </a:solidFil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99107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dirty="0">
                          <a:solidFill>
                            <a:schemeClr val="tx1"/>
                          </a:solidFill>
                        </a:rPr>
                        <a:t>High International Benchmark</a:t>
                      </a:r>
                    </a:p>
                    <a:p>
                      <a:endParaRPr lang="en-A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1" i="1" kern="1200" dirty="0">
                          <a:solidFill>
                            <a:schemeClr val="dk1"/>
                          </a:solidFill>
                          <a:effectLst/>
                          <a:latin typeface="+mn-lt"/>
                          <a:ea typeface="+mn-ea"/>
                          <a:cs typeface="+mn-cs"/>
                        </a:rPr>
                        <a:t>Students apply conceptual understanding to solve problems. </a:t>
                      </a:r>
                      <a:endParaRPr lang="en-AU" sz="1200" b="1" dirty="0"/>
                    </a:p>
                    <a:p>
                      <a:r>
                        <a:rPr lang="en-AU" sz="1200" kern="1200" dirty="0">
                          <a:solidFill>
                            <a:schemeClr val="dk1"/>
                          </a:solidFill>
                          <a:effectLst/>
                          <a:latin typeface="+mn-lt"/>
                          <a:ea typeface="+mn-ea"/>
                          <a:cs typeface="+mn-cs"/>
                        </a:rPr>
                        <a:t>They can apply conceptual understanding of whole numbers to solve two-step word problems. They show understanding of the number line, multiples, factors and rounding numbers, and operations with fractions </a:t>
                      </a:r>
                      <a:endParaRPr lang="en-AU" sz="1200" dirty="0"/>
                    </a:p>
                    <a:p>
                      <a:r>
                        <a:rPr lang="en-AU" sz="1200" kern="1200" dirty="0">
                          <a:solidFill>
                            <a:schemeClr val="dk1"/>
                          </a:solidFill>
                          <a:effectLst/>
                          <a:latin typeface="+mn-lt"/>
                          <a:ea typeface="+mn-ea"/>
                          <a:cs typeface="+mn-cs"/>
                        </a:rPr>
                        <a:t>and decimals. Students can solve simple measurement problems. They demonstrate understanding of geometric properties of shapes and angles. Students can interpret and use data in tables and a variety of graphs to solve problems. </a:t>
                      </a:r>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400" b="1" dirty="0"/>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03070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dirty="0">
                          <a:solidFill>
                            <a:schemeClr val="tx1"/>
                          </a:solidFill>
                        </a:rPr>
                        <a:t>Intermediate International Benchmark</a:t>
                      </a:r>
                    </a:p>
                    <a:p>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i="1" kern="1200" dirty="0">
                          <a:solidFill>
                            <a:schemeClr val="dk1"/>
                          </a:solidFill>
                          <a:effectLst/>
                          <a:latin typeface="+mn-lt"/>
                          <a:ea typeface="+mn-ea"/>
                          <a:cs typeface="+mn-cs"/>
                        </a:rPr>
                        <a:t>Students can apply basic mathematical knowledge in simple situations. </a:t>
                      </a:r>
                      <a:endParaRPr lang="en-AU" sz="1200" dirty="0"/>
                    </a:p>
                    <a:p>
                      <a:r>
                        <a:rPr lang="en-AU" sz="1200" kern="1200" dirty="0">
                          <a:solidFill>
                            <a:schemeClr val="dk1"/>
                          </a:solidFill>
                          <a:effectLst/>
                          <a:latin typeface="+mn-lt"/>
                          <a:ea typeface="+mn-ea"/>
                          <a:cs typeface="+mn-cs"/>
                        </a:rPr>
                        <a:t>They can compute with three- and four-digit whole numbers in a variety of situations. They have some understanding of decimals and fractions. Students can identify and draw shapes with simple properties. They can read, label and interpret information in graphs and tables. </a:t>
                      </a:r>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400" b="1" dirty="0"/>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51342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dirty="0">
                          <a:solidFill>
                            <a:schemeClr val="tx1"/>
                          </a:solidFill>
                        </a:rPr>
                        <a:t>Low International Benchmark</a:t>
                      </a:r>
                    </a:p>
                    <a:p>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i="1" kern="1200" dirty="0">
                          <a:solidFill>
                            <a:schemeClr val="dk1"/>
                          </a:solidFill>
                          <a:effectLst/>
                          <a:latin typeface="+mn-lt"/>
                          <a:ea typeface="+mn-ea"/>
                          <a:cs typeface="+mn-cs"/>
                        </a:rPr>
                        <a:t>Students have some basic mathematical knowledge. </a:t>
                      </a:r>
                      <a:endParaRPr lang="en-AU" sz="1200" dirty="0"/>
                    </a:p>
                    <a:p>
                      <a:r>
                        <a:rPr lang="en-AU" sz="1200" kern="1200" dirty="0">
                          <a:solidFill>
                            <a:schemeClr val="dk1"/>
                          </a:solidFill>
                          <a:effectLst/>
                          <a:latin typeface="+mn-lt"/>
                          <a:ea typeface="+mn-ea"/>
                          <a:cs typeface="+mn-cs"/>
                        </a:rPr>
                        <a:t>They can add, subtract, multiply, and divide one- and two-digit whole numbers. They can solve simple word problems. They have some knowledge of simple fractions and common geometric shapes. Students can read and complete simple bar graphs and tables. </a:t>
                      </a:r>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400" b="1"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449569"/>
                  </a:ext>
                </a:extLst>
              </a:tr>
            </a:tbl>
          </a:graphicData>
        </a:graphic>
      </p:graphicFrame>
      <p:sp>
        <p:nvSpPr>
          <p:cNvPr id="7" name="Text Box 2">
            <a:extLst>
              <a:ext uri="{FF2B5EF4-FFF2-40B4-BE49-F238E27FC236}">
                <a16:creationId xmlns:a16="http://schemas.microsoft.com/office/drawing/2014/main" id="{6488F1B2-1AC1-25BB-C468-03794F3C4FFC}"/>
              </a:ext>
            </a:extLst>
          </p:cNvPr>
          <p:cNvSpPr txBox="1">
            <a:spLocks noChangeArrowheads="1"/>
          </p:cNvSpPr>
          <p:nvPr/>
        </p:nvSpPr>
        <p:spPr bwMode="auto">
          <a:xfrm>
            <a:off x="435429" y="292614"/>
            <a:ext cx="8375650" cy="584775"/>
          </a:xfrm>
          <a:prstGeom prst="rect">
            <a:avLst/>
          </a:prstGeom>
          <a:noFill/>
          <a:ln>
            <a:noFill/>
          </a:ln>
          <a:effectLst/>
        </p:spPr>
        <p:txBody>
          <a:bodyPr wrap="square">
            <a:spAutoFit/>
          </a:bodyPr>
          <a:lstStyle/>
          <a:p>
            <a:pPr eaLnBrk="1" hangingPunct="1">
              <a:spcBef>
                <a:spcPct val="50000"/>
              </a:spcBef>
              <a:defRPr/>
            </a:pPr>
            <a:r>
              <a:rPr lang="en-US" sz="3200" b="1" dirty="0">
                <a:solidFill>
                  <a:srgbClr val="C00000"/>
                </a:solidFill>
              </a:rPr>
              <a:t>TIMSS 2019 Australian Results – Year 4</a:t>
            </a:r>
          </a:p>
        </p:txBody>
      </p:sp>
      <p:sp>
        <p:nvSpPr>
          <p:cNvPr id="2" name="TextBox 1">
            <a:extLst>
              <a:ext uri="{FF2B5EF4-FFF2-40B4-BE49-F238E27FC236}">
                <a16:creationId xmlns:a16="http://schemas.microsoft.com/office/drawing/2014/main" id="{44CEC233-F611-1B8A-9120-EC778477AF93}"/>
              </a:ext>
            </a:extLst>
          </p:cNvPr>
          <p:cNvSpPr txBox="1"/>
          <p:nvPr/>
        </p:nvSpPr>
        <p:spPr>
          <a:xfrm>
            <a:off x="2184854" y="6192482"/>
            <a:ext cx="4876800" cy="307777"/>
          </a:xfrm>
          <a:prstGeom prst="rect">
            <a:avLst/>
          </a:prstGeom>
          <a:noFill/>
        </p:spPr>
        <p:txBody>
          <a:bodyPr wrap="square" rtlCol="0">
            <a:spAutoFit/>
          </a:bodyPr>
          <a:lstStyle/>
          <a:p>
            <a:pPr algn="ctr"/>
            <a:r>
              <a:rPr lang="en-US" sz="1400" dirty="0">
                <a:solidFill>
                  <a:schemeClr val="bg2"/>
                </a:solidFill>
              </a:rPr>
              <a:t>Thompson et al., 2019</a:t>
            </a:r>
          </a:p>
        </p:txBody>
      </p:sp>
    </p:spTree>
    <p:extLst>
      <p:ext uri="{BB962C8B-B14F-4D97-AF65-F5344CB8AC3E}">
        <p14:creationId xmlns:p14="http://schemas.microsoft.com/office/powerpoint/2010/main" val="3261314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120904-E6C6-9C14-0231-EEBE4402F3A1}"/>
              </a:ext>
            </a:extLst>
          </p:cNvPr>
          <p:cNvSpPr txBox="1"/>
          <p:nvPr/>
        </p:nvSpPr>
        <p:spPr>
          <a:xfrm>
            <a:off x="424656" y="2181361"/>
            <a:ext cx="5181600" cy="2046714"/>
          </a:xfrm>
          <a:prstGeom prst="rect">
            <a:avLst/>
          </a:prstGeom>
          <a:noFill/>
        </p:spPr>
        <p:txBody>
          <a:bodyPr wrap="square" rtlCol="0">
            <a:spAutoFit/>
          </a:bodyPr>
          <a:lstStyle/>
          <a:p>
            <a:pPr marL="514350" indent="-514350">
              <a:spcAft>
                <a:spcPts val="600"/>
              </a:spcAft>
              <a:buFont typeface="+mj-lt"/>
              <a:buAutoNum type="arabicPeriod"/>
            </a:pPr>
            <a:r>
              <a:rPr lang="en-AU" sz="2800" i="1" dirty="0">
                <a:solidFill>
                  <a:schemeClr val="tx1"/>
                </a:solidFill>
              </a:rPr>
              <a:t>Understanding the Problem</a:t>
            </a:r>
          </a:p>
          <a:p>
            <a:pPr marL="514350" indent="-514350">
              <a:spcAft>
                <a:spcPts val="600"/>
              </a:spcAft>
              <a:buFont typeface="+mj-lt"/>
              <a:buAutoNum type="arabicPeriod"/>
            </a:pPr>
            <a:r>
              <a:rPr lang="en-AU" sz="2800" i="1" dirty="0">
                <a:solidFill>
                  <a:schemeClr val="tx1"/>
                </a:solidFill>
              </a:rPr>
              <a:t>Devising a Plan</a:t>
            </a:r>
          </a:p>
          <a:p>
            <a:pPr marL="514350" indent="-514350">
              <a:spcAft>
                <a:spcPts val="600"/>
              </a:spcAft>
              <a:buFont typeface="+mj-lt"/>
              <a:buAutoNum type="arabicPeriod"/>
            </a:pPr>
            <a:r>
              <a:rPr lang="en-AU" sz="2800" i="1" dirty="0">
                <a:solidFill>
                  <a:schemeClr val="tx1"/>
                </a:solidFill>
              </a:rPr>
              <a:t>Carrying out the Plan</a:t>
            </a:r>
          </a:p>
          <a:p>
            <a:pPr marL="514350" indent="-514350">
              <a:spcAft>
                <a:spcPts val="600"/>
              </a:spcAft>
              <a:buFont typeface="+mj-lt"/>
              <a:buAutoNum type="arabicPeriod"/>
            </a:pPr>
            <a:r>
              <a:rPr lang="en-AU" sz="2800" i="1" dirty="0">
                <a:solidFill>
                  <a:schemeClr val="tx1"/>
                </a:solidFill>
              </a:rPr>
              <a:t>Looking Back</a:t>
            </a:r>
          </a:p>
        </p:txBody>
      </p:sp>
      <p:sp>
        <p:nvSpPr>
          <p:cNvPr id="2" name="Text Box 2">
            <a:extLst>
              <a:ext uri="{FF2B5EF4-FFF2-40B4-BE49-F238E27FC236}">
                <a16:creationId xmlns:a16="http://schemas.microsoft.com/office/drawing/2014/main" id="{D3ABE804-9D3D-AF06-B3C9-9C12097A0C42}"/>
              </a:ext>
            </a:extLst>
          </p:cNvPr>
          <p:cNvSpPr txBox="1">
            <a:spLocks noChangeArrowheads="1"/>
          </p:cNvSpPr>
          <p:nvPr/>
        </p:nvSpPr>
        <p:spPr bwMode="auto">
          <a:xfrm>
            <a:off x="342900" y="457200"/>
            <a:ext cx="8115300" cy="1523494"/>
          </a:xfrm>
          <a:prstGeom prst="rect">
            <a:avLst/>
          </a:prstGeom>
          <a:noFill/>
          <a:ln>
            <a:noFill/>
          </a:ln>
          <a:effectLst/>
        </p:spPr>
        <p:txBody>
          <a:bodyPr wrap="square">
            <a:spAutoFit/>
          </a:bodyPr>
          <a:lstStyle/>
          <a:p>
            <a:pPr eaLnBrk="1" fontAlgn="b" hangingPunct="1">
              <a:spcAft>
                <a:spcPts val="600"/>
              </a:spcAft>
              <a:defRPr/>
            </a:pPr>
            <a:r>
              <a:rPr lang="en-AU" sz="3200" b="1" dirty="0">
                <a:solidFill>
                  <a:srgbClr val="C00000"/>
                </a:solidFill>
              </a:rPr>
              <a:t>Process</a:t>
            </a:r>
          </a:p>
          <a:p>
            <a:pPr eaLnBrk="1" fontAlgn="b" hangingPunct="1">
              <a:defRPr/>
            </a:pPr>
            <a:r>
              <a:rPr lang="en-AU" sz="2800" dirty="0" err="1">
                <a:solidFill>
                  <a:schemeClr val="tx1"/>
                </a:solidFill>
              </a:rPr>
              <a:t>Polya’s</a:t>
            </a:r>
            <a:r>
              <a:rPr lang="en-AU" sz="2800" dirty="0">
                <a:solidFill>
                  <a:schemeClr val="tx1"/>
                </a:solidFill>
              </a:rPr>
              <a:t> (1945) Model for effective Problem Solving</a:t>
            </a:r>
          </a:p>
        </p:txBody>
      </p:sp>
      <p:sp>
        <p:nvSpPr>
          <p:cNvPr id="6" name="TextBox 5">
            <a:extLst>
              <a:ext uri="{FF2B5EF4-FFF2-40B4-BE49-F238E27FC236}">
                <a16:creationId xmlns:a16="http://schemas.microsoft.com/office/drawing/2014/main" id="{5F9C0F2A-5054-9298-0796-01226EBBBB94}"/>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30</a:t>
            </a:fld>
            <a:endParaRPr lang="en-US" sz="1200" dirty="0">
              <a:solidFill>
                <a:schemeClr val="bg2">
                  <a:lumMod val="75000"/>
                </a:schemeClr>
              </a:solidFill>
            </a:endParaRPr>
          </a:p>
        </p:txBody>
      </p:sp>
      <p:pic>
        <p:nvPicPr>
          <p:cNvPr id="9" name="Picture 1">
            <a:extLst>
              <a:ext uri="{FF2B5EF4-FFF2-40B4-BE49-F238E27FC236}">
                <a16:creationId xmlns:a16="http://schemas.microsoft.com/office/drawing/2014/main" id="{60485D20-9FC8-D685-7713-A971D6E6F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4481" y="2951395"/>
            <a:ext cx="3587750" cy="318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a:extLst>
              <a:ext uri="{FF2B5EF4-FFF2-40B4-BE49-F238E27FC236}">
                <a16:creationId xmlns:a16="http://schemas.microsoft.com/office/drawing/2014/main" id="{1979487E-1E59-E545-E36F-6475FAA167C3}"/>
              </a:ext>
            </a:extLst>
          </p:cNvPr>
          <p:cNvSpPr txBox="1">
            <a:spLocks noChangeArrowheads="1"/>
          </p:cNvSpPr>
          <p:nvPr/>
        </p:nvSpPr>
        <p:spPr bwMode="auto">
          <a:xfrm>
            <a:off x="990600" y="4682944"/>
            <a:ext cx="4153881"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ts val="600"/>
              </a:spcAft>
              <a:buFontTx/>
              <a:buNone/>
            </a:pPr>
            <a:r>
              <a:rPr lang="en-US" altLang="en-US" sz="2400" dirty="0"/>
              <a:t>Use </a:t>
            </a:r>
            <a:r>
              <a:rPr lang="en-US" altLang="en-US" sz="2400" b="1" dirty="0"/>
              <a:t>one ball </a:t>
            </a:r>
            <a:r>
              <a:rPr lang="en-US" altLang="en-US" sz="2400" dirty="0"/>
              <a:t>of play dough to r</a:t>
            </a:r>
            <a:r>
              <a:rPr lang="en-US" altLang="en-US" sz="2400" dirty="0">
                <a:ea typeface="ＭＳ Ｐゴシック" panose="020B0600070205080204" pitchFamily="34" charset="-128"/>
              </a:rPr>
              <a:t>epresent 7 quarters.</a:t>
            </a:r>
          </a:p>
          <a:p>
            <a:pPr eaLnBrk="1" hangingPunct="1">
              <a:spcBef>
                <a:spcPct val="0"/>
              </a:spcBef>
              <a:spcAft>
                <a:spcPts val="600"/>
              </a:spcAft>
              <a:buFontTx/>
              <a:buNone/>
            </a:pPr>
            <a:r>
              <a:rPr lang="en-US" altLang="en-US" sz="2400" dirty="0">
                <a:ea typeface="ＭＳ Ｐゴシック" panose="020B0600070205080204" pitchFamily="34" charset="-128"/>
              </a:rPr>
              <a:t>You must use the entire ball.</a:t>
            </a:r>
          </a:p>
        </p:txBody>
      </p:sp>
    </p:spTree>
    <p:extLst>
      <p:ext uri="{BB962C8B-B14F-4D97-AF65-F5344CB8AC3E}">
        <p14:creationId xmlns:p14="http://schemas.microsoft.com/office/powerpoint/2010/main" val="616714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0BDAE7-6023-0070-BE1F-833DB6BC7029}"/>
              </a:ext>
            </a:extLst>
          </p:cNvPr>
          <p:cNvSpPr txBox="1"/>
          <p:nvPr/>
        </p:nvSpPr>
        <p:spPr>
          <a:xfrm>
            <a:off x="397534" y="503873"/>
            <a:ext cx="3352800" cy="1384995"/>
          </a:xfrm>
          <a:prstGeom prst="rect">
            <a:avLst/>
          </a:prstGeom>
          <a:noFill/>
        </p:spPr>
        <p:txBody>
          <a:bodyPr wrap="square" rtlCol="0">
            <a:spAutoFit/>
          </a:bodyPr>
          <a:lstStyle/>
          <a:p>
            <a:r>
              <a:rPr lang="en-GB" sz="2800" dirty="0">
                <a:solidFill>
                  <a:schemeClr val="tx1"/>
                </a:solidFill>
              </a:rPr>
              <a:t>The ASK-THINK-DO Problem Solving Cycle</a:t>
            </a:r>
            <a:endParaRPr lang="en-AU" sz="2800" dirty="0">
              <a:solidFill>
                <a:schemeClr val="tx1"/>
              </a:solidFill>
            </a:endParaRPr>
          </a:p>
        </p:txBody>
      </p:sp>
      <p:sp>
        <p:nvSpPr>
          <p:cNvPr id="11" name="TextBox 10">
            <a:extLst>
              <a:ext uri="{FF2B5EF4-FFF2-40B4-BE49-F238E27FC236}">
                <a16:creationId xmlns:a16="http://schemas.microsoft.com/office/drawing/2014/main" id="{A7769D7A-557A-F3B9-84CA-28D70ECD4AB0}"/>
              </a:ext>
            </a:extLst>
          </p:cNvPr>
          <p:cNvSpPr txBox="1"/>
          <p:nvPr/>
        </p:nvSpPr>
        <p:spPr>
          <a:xfrm>
            <a:off x="424656" y="6415087"/>
            <a:ext cx="8490744" cy="338554"/>
          </a:xfrm>
          <a:prstGeom prst="rect">
            <a:avLst/>
          </a:prstGeom>
          <a:noFill/>
        </p:spPr>
        <p:txBody>
          <a:bodyPr wrap="square" rtlCol="0">
            <a:spAutoFit/>
          </a:bodyPr>
          <a:lstStyle/>
          <a:p>
            <a:pPr algn="ctr"/>
            <a:r>
              <a:rPr lang="en-US" sz="1600" dirty="0">
                <a:solidFill>
                  <a:schemeClr val="bg2">
                    <a:lumMod val="75000"/>
                  </a:schemeClr>
                </a:solidFill>
              </a:rPr>
              <a:t>(</a:t>
            </a:r>
            <a:r>
              <a:rPr lang="en-US" sz="1600" dirty="0" err="1">
                <a:solidFill>
                  <a:schemeClr val="bg2">
                    <a:lumMod val="75000"/>
                  </a:schemeClr>
                </a:solidFill>
              </a:rPr>
              <a:t>Siemon</a:t>
            </a:r>
            <a:r>
              <a:rPr lang="en-US" sz="1600" dirty="0">
                <a:solidFill>
                  <a:schemeClr val="bg2">
                    <a:lumMod val="75000"/>
                  </a:schemeClr>
                </a:solidFill>
              </a:rPr>
              <a:t>, 1986, 1993)</a:t>
            </a:r>
          </a:p>
        </p:txBody>
      </p:sp>
      <p:sp>
        <p:nvSpPr>
          <p:cNvPr id="2" name="TextBox 1">
            <a:extLst>
              <a:ext uri="{FF2B5EF4-FFF2-40B4-BE49-F238E27FC236}">
                <a16:creationId xmlns:a16="http://schemas.microsoft.com/office/drawing/2014/main" id="{99C79B3B-298B-26E9-7C43-2C68F5C7C5A7}"/>
              </a:ext>
            </a:extLst>
          </p:cNvPr>
          <p:cNvSpPr txBox="1"/>
          <p:nvPr/>
        </p:nvSpPr>
        <p:spPr>
          <a:xfrm>
            <a:off x="3581400" y="476388"/>
            <a:ext cx="3048000" cy="2369880"/>
          </a:xfrm>
          <a:prstGeom prst="rect">
            <a:avLst/>
          </a:prstGeom>
          <a:solidFill>
            <a:schemeClr val="bg1"/>
          </a:solidFill>
        </p:spPr>
        <p:txBody>
          <a:bodyPr wrap="square" rtlCol="0">
            <a:spAutoFit/>
          </a:bodyPr>
          <a:lstStyle/>
          <a:p>
            <a:pPr algn="ctr"/>
            <a:r>
              <a:rPr lang="en-GB" sz="2000" b="1" dirty="0">
                <a:solidFill>
                  <a:schemeClr val="tx1"/>
                </a:solidFill>
              </a:rPr>
              <a:t>Questions we can ASK</a:t>
            </a:r>
            <a:endParaRPr lang="en-AU" sz="2000" b="1" dirty="0">
              <a:solidFill>
                <a:schemeClr val="tx1"/>
              </a:solidFill>
            </a:endParaRPr>
          </a:p>
          <a:p>
            <a:pPr algn="ctr"/>
            <a:r>
              <a:rPr lang="en-GB" sz="1600" dirty="0">
                <a:solidFill>
                  <a:schemeClr val="tx1"/>
                </a:solidFill>
              </a:rPr>
              <a:t>What is the problems asking?</a:t>
            </a:r>
            <a:endParaRPr lang="en-AU" sz="1600" dirty="0">
              <a:solidFill>
                <a:schemeClr val="tx1"/>
              </a:solidFill>
            </a:endParaRPr>
          </a:p>
          <a:p>
            <a:pPr algn="ctr"/>
            <a:r>
              <a:rPr lang="en-GB" sz="1600" dirty="0">
                <a:solidFill>
                  <a:schemeClr val="tx1"/>
                </a:solidFill>
              </a:rPr>
              <a:t>What do we need to find?</a:t>
            </a:r>
            <a:endParaRPr lang="en-AU" sz="1600" dirty="0">
              <a:solidFill>
                <a:schemeClr val="tx1"/>
              </a:solidFill>
            </a:endParaRPr>
          </a:p>
          <a:p>
            <a:pPr algn="ctr"/>
            <a:r>
              <a:rPr lang="en-GB" sz="1600" dirty="0">
                <a:solidFill>
                  <a:schemeClr val="tx1"/>
                </a:solidFill>
              </a:rPr>
              <a:t>What information is given?</a:t>
            </a:r>
            <a:endParaRPr lang="en-AU" sz="1600" dirty="0">
              <a:solidFill>
                <a:schemeClr val="tx1"/>
              </a:solidFill>
            </a:endParaRPr>
          </a:p>
          <a:p>
            <a:pPr algn="ctr"/>
            <a:r>
              <a:rPr lang="en-GB" sz="1600" dirty="0">
                <a:solidFill>
                  <a:schemeClr val="tx1"/>
                </a:solidFill>
              </a:rPr>
              <a:t>What do we need to know?</a:t>
            </a:r>
            <a:endParaRPr lang="en-AU" sz="1600" dirty="0">
              <a:solidFill>
                <a:schemeClr val="tx1"/>
              </a:solidFill>
            </a:endParaRPr>
          </a:p>
          <a:p>
            <a:pPr algn="ctr"/>
            <a:r>
              <a:rPr lang="en-GB" sz="1600" dirty="0">
                <a:solidFill>
                  <a:schemeClr val="tx1"/>
                </a:solidFill>
              </a:rPr>
              <a:t>Does it make sense?</a:t>
            </a:r>
            <a:endParaRPr lang="en-AU" sz="1600" dirty="0">
              <a:solidFill>
                <a:schemeClr val="tx1"/>
              </a:solidFill>
            </a:endParaRPr>
          </a:p>
          <a:p>
            <a:pPr algn="ctr"/>
            <a:r>
              <a:rPr lang="en-GB" sz="1600" dirty="0">
                <a:solidFill>
                  <a:schemeClr val="tx1"/>
                </a:solidFill>
              </a:rPr>
              <a:t>How could we check?</a:t>
            </a:r>
            <a:endParaRPr lang="en-AU" sz="1600" dirty="0">
              <a:solidFill>
                <a:schemeClr val="tx1"/>
              </a:solidFill>
            </a:endParaRPr>
          </a:p>
          <a:p>
            <a:pPr algn="ctr"/>
            <a:r>
              <a:rPr lang="en-GB" sz="1600" dirty="0">
                <a:solidFill>
                  <a:schemeClr val="tx1"/>
                </a:solidFill>
              </a:rPr>
              <a:t>Have we forgotten anything?</a:t>
            </a:r>
            <a:endParaRPr lang="en-AU" sz="1600" dirty="0">
              <a:solidFill>
                <a:schemeClr val="tx1"/>
              </a:solidFill>
            </a:endParaRPr>
          </a:p>
          <a:p>
            <a:pPr algn="ctr"/>
            <a:r>
              <a:rPr lang="en-GB" sz="1600" dirty="0">
                <a:solidFill>
                  <a:schemeClr val="tx1"/>
                </a:solidFill>
              </a:rPr>
              <a:t>Can we do it another way?</a:t>
            </a:r>
            <a:endParaRPr lang="en-AU" sz="16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D084B43-084B-9E5F-8746-73B71FCD5248}"/>
              </a:ext>
            </a:extLst>
          </p:cNvPr>
          <p:cNvSpPr txBox="1"/>
          <p:nvPr/>
        </p:nvSpPr>
        <p:spPr>
          <a:xfrm>
            <a:off x="609600" y="2954311"/>
            <a:ext cx="4114800" cy="3354765"/>
          </a:xfrm>
          <a:prstGeom prst="rect">
            <a:avLst/>
          </a:prstGeom>
          <a:solidFill>
            <a:schemeClr val="bg1"/>
          </a:solidFill>
        </p:spPr>
        <p:txBody>
          <a:bodyPr wrap="square" rtlCol="0">
            <a:spAutoFit/>
          </a:bodyPr>
          <a:lstStyle/>
          <a:p>
            <a:pPr algn="ctr"/>
            <a:r>
              <a:rPr lang="en-GB" sz="2000" b="1" dirty="0">
                <a:solidFill>
                  <a:schemeClr val="tx1"/>
                </a:solidFill>
                <a:latin typeface="+mj-lt"/>
              </a:rPr>
              <a:t>Things we can THINK about</a:t>
            </a:r>
            <a:endParaRPr lang="en-AU" sz="2000" b="1" dirty="0">
              <a:solidFill>
                <a:schemeClr val="tx1"/>
              </a:solidFill>
              <a:latin typeface="+mj-lt"/>
            </a:endParaRPr>
          </a:p>
          <a:p>
            <a:pPr algn="ctr"/>
            <a:r>
              <a:rPr lang="en-GB" sz="1600" dirty="0">
                <a:solidFill>
                  <a:schemeClr val="tx1"/>
                </a:solidFill>
                <a:latin typeface="+mj-lt"/>
              </a:rPr>
              <a:t>Have I seen anything like this before?</a:t>
            </a:r>
            <a:endParaRPr lang="en-AU" sz="1600" dirty="0">
              <a:solidFill>
                <a:schemeClr val="tx1"/>
              </a:solidFill>
              <a:latin typeface="+mj-lt"/>
            </a:endParaRPr>
          </a:p>
          <a:p>
            <a:pPr algn="ctr"/>
            <a:r>
              <a:rPr lang="en-GB" sz="1600" dirty="0">
                <a:solidFill>
                  <a:schemeClr val="tx1"/>
                </a:solidFill>
                <a:latin typeface="+mj-lt"/>
              </a:rPr>
              <a:t>How can I represent the problem?</a:t>
            </a:r>
            <a:endParaRPr lang="en-AU" sz="1600" dirty="0">
              <a:solidFill>
                <a:schemeClr val="tx1"/>
              </a:solidFill>
              <a:latin typeface="+mj-lt"/>
            </a:endParaRPr>
          </a:p>
          <a:p>
            <a:pPr algn="ctr"/>
            <a:r>
              <a:rPr lang="en-GB" sz="1600" dirty="0">
                <a:solidFill>
                  <a:schemeClr val="tx1"/>
                </a:solidFill>
                <a:latin typeface="+mj-lt"/>
              </a:rPr>
              <a:t>Is it a part, or is it a whole?</a:t>
            </a:r>
            <a:endParaRPr lang="en-AU" sz="1600" dirty="0">
              <a:solidFill>
                <a:schemeClr val="tx1"/>
              </a:solidFill>
              <a:latin typeface="+mj-lt"/>
            </a:endParaRPr>
          </a:p>
          <a:p>
            <a:pPr algn="ctr"/>
            <a:r>
              <a:rPr lang="en-GB" sz="1600" dirty="0">
                <a:solidFill>
                  <a:schemeClr val="tx1"/>
                </a:solidFill>
                <a:latin typeface="+mj-lt"/>
              </a:rPr>
              <a:t>What do I know?</a:t>
            </a:r>
            <a:endParaRPr lang="en-AU" sz="1600" dirty="0">
              <a:solidFill>
                <a:schemeClr val="tx1"/>
              </a:solidFill>
              <a:latin typeface="+mj-lt"/>
            </a:endParaRPr>
          </a:p>
          <a:p>
            <a:pPr algn="ctr"/>
            <a:r>
              <a:rPr lang="en-GB" sz="1600" dirty="0">
                <a:solidFill>
                  <a:schemeClr val="tx1"/>
                </a:solidFill>
                <a:latin typeface="+mj-lt"/>
              </a:rPr>
              <a:t>Is there a similar problem we could use?</a:t>
            </a:r>
            <a:endParaRPr lang="en-AU" sz="1600" dirty="0">
              <a:solidFill>
                <a:schemeClr val="tx1"/>
              </a:solidFill>
              <a:latin typeface="+mj-lt"/>
            </a:endParaRPr>
          </a:p>
          <a:p>
            <a:pPr algn="ctr"/>
            <a:r>
              <a:rPr lang="en-GB" sz="1600" dirty="0">
                <a:solidFill>
                  <a:schemeClr val="tx1"/>
                </a:solidFill>
                <a:latin typeface="+mj-lt"/>
              </a:rPr>
              <a:t>How can I organise the information?</a:t>
            </a:r>
            <a:endParaRPr lang="en-AU" sz="1600" dirty="0">
              <a:solidFill>
                <a:schemeClr val="tx1"/>
              </a:solidFill>
              <a:latin typeface="+mj-lt"/>
            </a:endParaRPr>
          </a:p>
          <a:p>
            <a:pPr algn="ctr"/>
            <a:r>
              <a:rPr lang="en-GB" sz="1600" dirty="0">
                <a:solidFill>
                  <a:schemeClr val="tx1"/>
                </a:solidFill>
                <a:latin typeface="+mj-lt"/>
              </a:rPr>
              <a:t>What happened first?</a:t>
            </a:r>
            <a:endParaRPr lang="en-AU" sz="1600" dirty="0">
              <a:solidFill>
                <a:schemeClr val="tx1"/>
              </a:solidFill>
              <a:latin typeface="+mj-lt"/>
            </a:endParaRPr>
          </a:p>
          <a:p>
            <a:pPr algn="ctr"/>
            <a:r>
              <a:rPr lang="en-GB" sz="1600" dirty="0">
                <a:solidFill>
                  <a:schemeClr val="tx1"/>
                </a:solidFill>
                <a:latin typeface="+mj-lt"/>
              </a:rPr>
              <a:t>What needs to be done next?</a:t>
            </a:r>
            <a:endParaRPr lang="en-AU" sz="1600" dirty="0">
              <a:solidFill>
                <a:schemeClr val="tx1"/>
              </a:solidFill>
              <a:latin typeface="+mj-lt"/>
            </a:endParaRPr>
          </a:p>
          <a:p>
            <a:pPr algn="ctr"/>
            <a:r>
              <a:rPr lang="en-GB" sz="1600" dirty="0">
                <a:solidFill>
                  <a:schemeClr val="tx1"/>
                </a:solidFill>
                <a:latin typeface="+mj-lt"/>
              </a:rPr>
              <a:t>Does it make sense?</a:t>
            </a:r>
            <a:endParaRPr lang="en-AU" sz="1600" dirty="0">
              <a:solidFill>
                <a:schemeClr val="tx1"/>
              </a:solidFill>
              <a:latin typeface="+mj-lt"/>
            </a:endParaRPr>
          </a:p>
          <a:p>
            <a:pPr algn="ctr"/>
            <a:r>
              <a:rPr lang="en-GB" sz="1600" dirty="0">
                <a:solidFill>
                  <a:schemeClr val="tx1"/>
                </a:solidFill>
                <a:latin typeface="+mj-lt"/>
              </a:rPr>
              <a:t>What is not needed?</a:t>
            </a:r>
            <a:endParaRPr lang="en-AU" sz="1600" dirty="0">
              <a:solidFill>
                <a:schemeClr val="tx1"/>
              </a:solidFill>
              <a:latin typeface="+mj-lt"/>
            </a:endParaRPr>
          </a:p>
          <a:p>
            <a:pPr algn="ctr"/>
            <a:r>
              <a:rPr lang="en-GB" sz="1600" dirty="0">
                <a:solidFill>
                  <a:schemeClr val="tx1"/>
                </a:solidFill>
                <a:latin typeface="+mj-lt"/>
              </a:rPr>
              <a:t>What is it likely to be?</a:t>
            </a:r>
            <a:endParaRPr lang="en-AU" sz="1600" dirty="0">
              <a:solidFill>
                <a:schemeClr val="tx1"/>
              </a:solidFill>
              <a:latin typeface="+mj-lt"/>
            </a:endParaRPr>
          </a:p>
          <a:p>
            <a:pPr algn="ctr"/>
            <a:r>
              <a:rPr lang="en-GB" sz="1600" dirty="0">
                <a:solidFill>
                  <a:schemeClr val="tx1"/>
                </a:solidFill>
                <a:latin typeface="+mj-lt"/>
              </a:rPr>
              <a:t>What do we need to do?</a:t>
            </a:r>
            <a:endParaRPr lang="en-AU" sz="1600" dirty="0">
              <a:solidFill>
                <a:schemeClr val="tx1"/>
              </a:solidFill>
              <a:latin typeface="+mj-lt"/>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97890CD-F9E5-15DA-52FA-89BCA959467B}"/>
              </a:ext>
            </a:extLst>
          </p:cNvPr>
          <p:cNvSpPr txBox="1"/>
          <p:nvPr/>
        </p:nvSpPr>
        <p:spPr>
          <a:xfrm>
            <a:off x="5715000" y="2952279"/>
            <a:ext cx="3276600" cy="3354765"/>
          </a:xfrm>
          <a:prstGeom prst="rect">
            <a:avLst/>
          </a:prstGeom>
          <a:solidFill>
            <a:schemeClr val="bg1"/>
          </a:solidFill>
        </p:spPr>
        <p:txBody>
          <a:bodyPr wrap="square" rtlCol="0">
            <a:spAutoFit/>
          </a:bodyPr>
          <a:lstStyle/>
          <a:p>
            <a:pPr algn="ctr"/>
            <a:r>
              <a:rPr lang="en-GB" sz="2000" b="1" dirty="0">
                <a:solidFill>
                  <a:schemeClr val="tx1"/>
                </a:solidFill>
              </a:rPr>
              <a:t>Things we can DO</a:t>
            </a:r>
            <a:endParaRPr lang="en-AU" sz="2000" b="1" dirty="0">
              <a:solidFill>
                <a:schemeClr val="tx1"/>
              </a:solidFill>
            </a:endParaRPr>
          </a:p>
          <a:p>
            <a:pPr algn="ctr"/>
            <a:r>
              <a:rPr lang="en-GB" sz="1600" dirty="0">
                <a:solidFill>
                  <a:schemeClr val="tx1"/>
                </a:solidFill>
              </a:rPr>
              <a:t>Make a list.</a:t>
            </a:r>
            <a:endParaRPr lang="en-AU" sz="1600" dirty="0">
              <a:solidFill>
                <a:schemeClr val="tx1"/>
              </a:solidFill>
            </a:endParaRPr>
          </a:p>
          <a:p>
            <a:pPr algn="ctr"/>
            <a:r>
              <a:rPr lang="en-GB" sz="1600" dirty="0">
                <a:solidFill>
                  <a:schemeClr val="tx1"/>
                </a:solidFill>
              </a:rPr>
              <a:t>Record data.</a:t>
            </a:r>
            <a:endParaRPr lang="en-AU" sz="1600" dirty="0">
              <a:solidFill>
                <a:schemeClr val="tx1"/>
              </a:solidFill>
            </a:endParaRPr>
          </a:p>
          <a:p>
            <a:pPr algn="ctr"/>
            <a:r>
              <a:rPr lang="en-GB" sz="1600" dirty="0">
                <a:solidFill>
                  <a:schemeClr val="tx1"/>
                </a:solidFill>
              </a:rPr>
              <a:t>Draw a diagram.</a:t>
            </a:r>
            <a:endParaRPr lang="en-AU" sz="1600" dirty="0">
              <a:solidFill>
                <a:schemeClr val="tx1"/>
              </a:solidFill>
            </a:endParaRPr>
          </a:p>
          <a:p>
            <a:pPr algn="ctr"/>
            <a:r>
              <a:rPr lang="en-GB" sz="1600" dirty="0">
                <a:solidFill>
                  <a:schemeClr val="tx1"/>
                </a:solidFill>
              </a:rPr>
              <a:t>Check information</a:t>
            </a:r>
            <a:endParaRPr lang="en-AU" sz="1600" dirty="0">
              <a:solidFill>
                <a:schemeClr val="tx1"/>
              </a:solidFill>
            </a:endParaRPr>
          </a:p>
          <a:p>
            <a:pPr algn="ctr"/>
            <a:r>
              <a:rPr lang="en-GB" sz="1600" dirty="0">
                <a:solidFill>
                  <a:schemeClr val="tx1"/>
                </a:solidFill>
              </a:rPr>
              <a:t>Re-read the problem</a:t>
            </a:r>
            <a:endParaRPr lang="en-AU" sz="1600" dirty="0">
              <a:solidFill>
                <a:schemeClr val="tx1"/>
              </a:solidFill>
            </a:endParaRPr>
          </a:p>
          <a:p>
            <a:pPr algn="ctr"/>
            <a:r>
              <a:rPr lang="en-GB" sz="1600" dirty="0">
                <a:solidFill>
                  <a:schemeClr val="tx1"/>
                </a:solidFill>
              </a:rPr>
              <a:t>Make a model</a:t>
            </a:r>
            <a:endParaRPr lang="en-AU" sz="1600" dirty="0">
              <a:solidFill>
                <a:schemeClr val="tx1"/>
              </a:solidFill>
            </a:endParaRPr>
          </a:p>
          <a:p>
            <a:pPr algn="ctr"/>
            <a:r>
              <a:rPr lang="en-GB" sz="1600" dirty="0">
                <a:solidFill>
                  <a:schemeClr val="tx1"/>
                </a:solidFill>
              </a:rPr>
              <a:t>Use a simpler or similar problem.</a:t>
            </a:r>
            <a:endParaRPr lang="en-AU" sz="1600" dirty="0">
              <a:solidFill>
                <a:schemeClr val="tx1"/>
              </a:solidFill>
            </a:endParaRPr>
          </a:p>
          <a:p>
            <a:pPr algn="ctr"/>
            <a:r>
              <a:rPr lang="en-GB" sz="1600" dirty="0">
                <a:solidFill>
                  <a:schemeClr val="tx1"/>
                </a:solidFill>
              </a:rPr>
              <a:t>Classify, Order, Compare.</a:t>
            </a:r>
            <a:endParaRPr lang="en-AU" sz="1600" dirty="0">
              <a:solidFill>
                <a:schemeClr val="tx1"/>
              </a:solidFill>
            </a:endParaRPr>
          </a:p>
          <a:p>
            <a:pPr algn="ctr"/>
            <a:r>
              <a:rPr lang="en-GB" sz="1600" dirty="0">
                <a:solidFill>
                  <a:schemeClr val="tx1"/>
                </a:solidFill>
              </a:rPr>
              <a:t>Estimate</a:t>
            </a:r>
            <a:endParaRPr lang="en-AU" sz="1600" dirty="0">
              <a:solidFill>
                <a:schemeClr val="tx1"/>
              </a:solidFill>
            </a:endParaRPr>
          </a:p>
          <a:p>
            <a:pPr algn="ctr"/>
            <a:r>
              <a:rPr lang="en-GB" sz="1600" dirty="0">
                <a:solidFill>
                  <a:schemeClr val="tx1"/>
                </a:solidFill>
              </a:rPr>
              <a:t>Work backwards.</a:t>
            </a:r>
            <a:endParaRPr lang="en-AU" sz="1600" dirty="0">
              <a:solidFill>
                <a:schemeClr val="tx1"/>
              </a:solidFill>
            </a:endParaRPr>
          </a:p>
          <a:p>
            <a:pPr algn="ctr"/>
            <a:r>
              <a:rPr lang="en-GB" sz="1600" dirty="0">
                <a:solidFill>
                  <a:schemeClr val="tx1"/>
                </a:solidFill>
              </a:rPr>
              <a:t>Eliminate options.</a:t>
            </a:r>
            <a:endParaRPr lang="en-AU" sz="1600" dirty="0">
              <a:solidFill>
                <a:schemeClr val="tx1"/>
              </a:solidFill>
            </a:endParaRPr>
          </a:p>
          <a:p>
            <a:pPr algn="ctr"/>
            <a:r>
              <a:rPr lang="en-GB" sz="1600" dirty="0">
                <a:solidFill>
                  <a:schemeClr val="tx1"/>
                </a:solidFill>
              </a:rPr>
              <a:t>Add, subtract, multiply, divide </a:t>
            </a:r>
            <a:endParaRPr lang="en-US" sz="1600" dirty="0"/>
          </a:p>
        </p:txBody>
      </p:sp>
      <p:pic>
        <p:nvPicPr>
          <p:cNvPr id="17" name="Picture 16" descr="Shape, arrow&#10;&#10;Description automatically generated">
            <a:extLst>
              <a:ext uri="{FF2B5EF4-FFF2-40B4-BE49-F238E27FC236}">
                <a16:creationId xmlns:a16="http://schemas.microsoft.com/office/drawing/2014/main" id="{97E5774E-AA4D-CA99-DCE0-DF7DDB93D86F}"/>
              </a:ext>
            </a:extLst>
          </p:cNvPr>
          <p:cNvPicPr>
            <a:picLocks noChangeAspect="1"/>
          </p:cNvPicPr>
          <p:nvPr/>
        </p:nvPicPr>
        <p:blipFill>
          <a:blip r:embed="rId2"/>
          <a:stretch>
            <a:fillRect/>
          </a:stretch>
        </p:blipFill>
        <p:spPr>
          <a:xfrm rot="10800000" flipH="1">
            <a:off x="4490356" y="5181600"/>
            <a:ext cx="1371650" cy="628445"/>
          </a:xfrm>
          <a:prstGeom prst="rect">
            <a:avLst/>
          </a:prstGeom>
          <a:ln>
            <a:noFill/>
          </a:ln>
        </p:spPr>
      </p:pic>
      <p:pic>
        <p:nvPicPr>
          <p:cNvPr id="20" name="Picture 19" descr="Shape, arrow&#10;&#10;Description automatically generated">
            <a:extLst>
              <a:ext uri="{FF2B5EF4-FFF2-40B4-BE49-F238E27FC236}">
                <a16:creationId xmlns:a16="http://schemas.microsoft.com/office/drawing/2014/main" id="{0E186BBB-B89C-BE6C-FEAF-17A57A166D36}"/>
              </a:ext>
            </a:extLst>
          </p:cNvPr>
          <p:cNvPicPr>
            <a:picLocks noChangeAspect="1"/>
          </p:cNvPicPr>
          <p:nvPr/>
        </p:nvPicPr>
        <p:blipFill>
          <a:blip r:embed="rId2"/>
          <a:stretch>
            <a:fillRect/>
          </a:stretch>
        </p:blipFill>
        <p:spPr>
          <a:xfrm rot="18846129" flipH="1">
            <a:off x="2313587" y="1768902"/>
            <a:ext cx="1406845" cy="628445"/>
          </a:xfrm>
          <a:prstGeom prst="rect">
            <a:avLst/>
          </a:prstGeom>
          <a:ln>
            <a:noFill/>
          </a:ln>
        </p:spPr>
      </p:pic>
      <p:pic>
        <p:nvPicPr>
          <p:cNvPr id="22" name="Picture 21" descr="Shape, arrow&#10;&#10;Description automatically generated">
            <a:extLst>
              <a:ext uri="{FF2B5EF4-FFF2-40B4-BE49-F238E27FC236}">
                <a16:creationId xmlns:a16="http://schemas.microsoft.com/office/drawing/2014/main" id="{5A2ACFAA-1D77-1D99-212A-340B32BDA173}"/>
              </a:ext>
            </a:extLst>
          </p:cNvPr>
          <p:cNvPicPr>
            <a:picLocks noChangeAspect="1"/>
          </p:cNvPicPr>
          <p:nvPr/>
        </p:nvPicPr>
        <p:blipFill>
          <a:blip r:embed="rId2"/>
          <a:stretch>
            <a:fillRect/>
          </a:stretch>
        </p:blipFill>
        <p:spPr>
          <a:xfrm rot="2123567" flipH="1">
            <a:off x="6737265" y="1839342"/>
            <a:ext cx="1371650" cy="628445"/>
          </a:xfrm>
          <a:prstGeom prst="rect">
            <a:avLst/>
          </a:prstGeom>
          <a:ln>
            <a:noFill/>
          </a:ln>
        </p:spPr>
      </p:pic>
    </p:spTree>
    <p:extLst>
      <p:ext uri="{BB962C8B-B14F-4D97-AF65-F5344CB8AC3E}">
        <p14:creationId xmlns:p14="http://schemas.microsoft.com/office/powerpoint/2010/main" val="2808958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120904-E6C6-9C14-0231-EEBE4402F3A1}"/>
              </a:ext>
            </a:extLst>
          </p:cNvPr>
          <p:cNvSpPr txBox="1"/>
          <p:nvPr/>
        </p:nvSpPr>
        <p:spPr>
          <a:xfrm>
            <a:off x="702323" y="1188922"/>
            <a:ext cx="3962400" cy="4093428"/>
          </a:xfrm>
          <a:prstGeom prst="rect">
            <a:avLst/>
          </a:prstGeom>
          <a:noFill/>
        </p:spPr>
        <p:txBody>
          <a:bodyPr wrap="square" rtlCol="0">
            <a:spAutoFit/>
          </a:bodyPr>
          <a:lstStyle/>
          <a:p>
            <a:pPr marL="320675" indent="-320675"/>
            <a:r>
              <a:rPr lang="en-GB" sz="2000" dirty="0">
                <a:solidFill>
                  <a:schemeClr val="tx1"/>
                </a:solidFill>
              </a:rPr>
              <a:t>1. Draw a picture.</a:t>
            </a:r>
            <a:endParaRPr lang="en-AU" sz="2000" dirty="0">
              <a:solidFill>
                <a:schemeClr val="tx1"/>
              </a:solidFill>
            </a:endParaRPr>
          </a:p>
          <a:p>
            <a:pPr marL="320675" indent="-320675"/>
            <a:r>
              <a:rPr lang="en-GB" sz="2000" dirty="0">
                <a:solidFill>
                  <a:schemeClr val="tx1"/>
                </a:solidFill>
              </a:rPr>
              <a:t>2. Restate the problem.</a:t>
            </a:r>
            <a:endParaRPr lang="en-AU" sz="2000" dirty="0">
              <a:solidFill>
                <a:schemeClr val="tx1"/>
              </a:solidFill>
            </a:endParaRPr>
          </a:p>
          <a:p>
            <a:pPr marL="320675" indent="-320675"/>
            <a:r>
              <a:rPr lang="en-GB" sz="2000" dirty="0">
                <a:solidFill>
                  <a:schemeClr val="tx1"/>
                </a:solidFill>
              </a:rPr>
              <a:t>3. Classify or order data.</a:t>
            </a:r>
            <a:endParaRPr lang="en-AU" sz="2000" dirty="0">
              <a:solidFill>
                <a:schemeClr val="tx1"/>
              </a:solidFill>
            </a:endParaRPr>
          </a:p>
          <a:p>
            <a:pPr marL="320675" indent="-320675"/>
            <a:r>
              <a:rPr lang="en-GB" sz="2000" dirty="0">
                <a:solidFill>
                  <a:schemeClr val="tx1"/>
                </a:solidFill>
              </a:rPr>
              <a:t>4. Act it out.</a:t>
            </a:r>
            <a:endParaRPr lang="en-AU" sz="2000" dirty="0">
              <a:solidFill>
                <a:schemeClr val="tx1"/>
              </a:solidFill>
            </a:endParaRPr>
          </a:p>
          <a:p>
            <a:pPr marL="320675" indent="-320675"/>
            <a:r>
              <a:rPr lang="en-GB" sz="2000" dirty="0">
                <a:solidFill>
                  <a:schemeClr val="tx1"/>
                </a:solidFill>
              </a:rPr>
              <a:t>5. Ask. "Is it a part or is it a whole?"</a:t>
            </a:r>
            <a:endParaRPr lang="en-AU" sz="2000" dirty="0">
              <a:solidFill>
                <a:schemeClr val="tx1"/>
              </a:solidFill>
            </a:endParaRPr>
          </a:p>
          <a:p>
            <a:pPr marL="320675" indent="-320675"/>
            <a:r>
              <a:rPr lang="en-GB" sz="2000" dirty="0">
                <a:solidFill>
                  <a:schemeClr val="tx1"/>
                </a:solidFill>
              </a:rPr>
              <a:t>6. Record data</a:t>
            </a:r>
            <a:endParaRPr lang="en-AU" sz="2000" dirty="0">
              <a:solidFill>
                <a:schemeClr val="tx1"/>
              </a:solidFill>
            </a:endParaRPr>
          </a:p>
          <a:p>
            <a:pPr marL="320675" indent="-320675"/>
            <a:r>
              <a:rPr lang="en-GB" sz="2000" dirty="0">
                <a:solidFill>
                  <a:schemeClr val="tx1"/>
                </a:solidFill>
              </a:rPr>
              <a:t>7. Estimate</a:t>
            </a:r>
            <a:endParaRPr lang="en-AU" sz="2000" dirty="0">
              <a:solidFill>
                <a:schemeClr val="tx1"/>
              </a:solidFill>
            </a:endParaRPr>
          </a:p>
          <a:p>
            <a:pPr marL="320675" indent="-320675"/>
            <a:r>
              <a:rPr lang="en-GB" sz="2000" dirty="0">
                <a:solidFill>
                  <a:schemeClr val="tx1"/>
                </a:solidFill>
              </a:rPr>
              <a:t>8. Use a pattern</a:t>
            </a:r>
            <a:endParaRPr lang="en-AU" sz="2000" dirty="0">
              <a:solidFill>
                <a:schemeClr val="tx1"/>
              </a:solidFill>
            </a:endParaRPr>
          </a:p>
          <a:p>
            <a:pPr marL="320675" indent="-320675"/>
            <a:r>
              <a:rPr lang="en-GB" sz="2000" dirty="0">
                <a:solidFill>
                  <a:schemeClr val="tx1"/>
                </a:solidFill>
              </a:rPr>
              <a:t>9. Make a model</a:t>
            </a:r>
            <a:endParaRPr lang="en-AU" sz="2000" dirty="0">
              <a:solidFill>
                <a:schemeClr val="tx1"/>
              </a:solidFill>
            </a:endParaRPr>
          </a:p>
          <a:p>
            <a:pPr marL="320675" indent="-320675"/>
            <a:r>
              <a:rPr lang="en-GB" sz="2000" dirty="0">
                <a:solidFill>
                  <a:schemeClr val="tx1"/>
                </a:solidFill>
              </a:rPr>
              <a:t>10. Experiment</a:t>
            </a:r>
            <a:endParaRPr lang="en-AU" sz="2000" dirty="0">
              <a:solidFill>
                <a:schemeClr val="tx1"/>
              </a:solidFill>
            </a:endParaRPr>
          </a:p>
          <a:p>
            <a:pPr marL="320675" indent="-320675"/>
            <a:r>
              <a:rPr lang="en-GB" sz="2000" dirty="0">
                <a:solidFill>
                  <a:schemeClr val="tx1"/>
                </a:solidFill>
              </a:rPr>
              <a:t>11. Use a simpler problem</a:t>
            </a:r>
            <a:endParaRPr lang="en-AU" sz="2000" dirty="0">
              <a:solidFill>
                <a:schemeClr val="tx1"/>
              </a:solidFill>
            </a:endParaRPr>
          </a:p>
          <a:p>
            <a:pPr marL="320675" indent="-320675"/>
            <a:r>
              <a:rPr lang="en-GB" sz="2000" dirty="0">
                <a:solidFill>
                  <a:schemeClr val="tx1"/>
                </a:solidFill>
              </a:rPr>
              <a:t>12. Make a table</a:t>
            </a:r>
            <a:endParaRPr lang="en-AU" sz="2000" dirty="0">
              <a:solidFill>
                <a:schemeClr val="tx1"/>
              </a:solidFill>
            </a:endParaRPr>
          </a:p>
        </p:txBody>
      </p:sp>
      <p:sp>
        <p:nvSpPr>
          <p:cNvPr id="2" name="Text Box 2">
            <a:extLst>
              <a:ext uri="{FF2B5EF4-FFF2-40B4-BE49-F238E27FC236}">
                <a16:creationId xmlns:a16="http://schemas.microsoft.com/office/drawing/2014/main" id="{D3ABE804-9D3D-AF06-B3C9-9C12097A0C42}"/>
              </a:ext>
            </a:extLst>
          </p:cNvPr>
          <p:cNvSpPr txBox="1">
            <a:spLocks noChangeArrowheads="1"/>
          </p:cNvSpPr>
          <p:nvPr/>
        </p:nvSpPr>
        <p:spPr bwMode="auto">
          <a:xfrm>
            <a:off x="342900" y="457200"/>
            <a:ext cx="8115300" cy="584775"/>
          </a:xfrm>
          <a:prstGeom prst="rect">
            <a:avLst/>
          </a:prstGeom>
          <a:noFill/>
          <a:ln>
            <a:noFill/>
          </a:ln>
          <a:effectLst/>
        </p:spPr>
        <p:txBody>
          <a:bodyPr wrap="square">
            <a:spAutoFit/>
          </a:bodyPr>
          <a:lstStyle/>
          <a:p>
            <a:pPr eaLnBrk="1" fontAlgn="b" hangingPunct="1">
              <a:spcAft>
                <a:spcPts val="600"/>
              </a:spcAft>
              <a:defRPr/>
            </a:pPr>
            <a:r>
              <a:rPr lang="en-AU" sz="3200" b="1" dirty="0">
                <a:solidFill>
                  <a:srgbClr val="C00000"/>
                </a:solidFill>
              </a:rPr>
              <a:t>Strategies</a:t>
            </a:r>
          </a:p>
        </p:txBody>
      </p:sp>
      <p:sp>
        <p:nvSpPr>
          <p:cNvPr id="6" name="TextBox 5">
            <a:extLst>
              <a:ext uri="{FF2B5EF4-FFF2-40B4-BE49-F238E27FC236}">
                <a16:creationId xmlns:a16="http://schemas.microsoft.com/office/drawing/2014/main" id="{5F9C0F2A-5054-9298-0796-01226EBBBB94}"/>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32</a:t>
            </a:fld>
            <a:endParaRPr lang="en-US" sz="1200" dirty="0">
              <a:solidFill>
                <a:schemeClr val="bg2">
                  <a:lumMod val="75000"/>
                </a:schemeClr>
              </a:solidFill>
            </a:endParaRPr>
          </a:p>
        </p:txBody>
      </p:sp>
      <p:sp>
        <p:nvSpPr>
          <p:cNvPr id="3" name="TextBox 2">
            <a:extLst>
              <a:ext uri="{FF2B5EF4-FFF2-40B4-BE49-F238E27FC236}">
                <a16:creationId xmlns:a16="http://schemas.microsoft.com/office/drawing/2014/main" id="{88F84BB4-8910-3686-D9F1-CB418545CABB}"/>
              </a:ext>
            </a:extLst>
          </p:cNvPr>
          <p:cNvSpPr txBox="1"/>
          <p:nvPr/>
        </p:nvSpPr>
        <p:spPr>
          <a:xfrm>
            <a:off x="4664723" y="3751731"/>
            <a:ext cx="3962400" cy="2246769"/>
          </a:xfrm>
          <a:prstGeom prst="rect">
            <a:avLst/>
          </a:prstGeom>
          <a:noFill/>
        </p:spPr>
        <p:txBody>
          <a:bodyPr wrap="square" rtlCol="0">
            <a:spAutoFit/>
          </a:bodyPr>
          <a:lstStyle/>
          <a:p>
            <a:pPr marL="412750" indent="-412750"/>
            <a:r>
              <a:rPr lang="en-GB" sz="2000" dirty="0">
                <a:solidFill>
                  <a:schemeClr val="tx1"/>
                </a:solidFill>
              </a:rPr>
              <a:t>13. Draw a graph</a:t>
            </a:r>
            <a:endParaRPr lang="en-AU" sz="2000" dirty="0">
              <a:solidFill>
                <a:schemeClr val="tx1"/>
              </a:solidFill>
            </a:endParaRPr>
          </a:p>
          <a:p>
            <a:pPr marL="412750" indent="-412750"/>
            <a:r>
              <a:rPr lang="en-GB" sz="2000" dirty="0">
                <a:solidFill>
                  <a:schemeClr val="tx1"/>
                </a:solidFill>
              </a:rPr>
              <a:t>14. Make a list</a:t>
            </a:r>
            <a:endParaRPr lang="en-AU" sz="2000" dirty="0">
              <a:solidFill>
                <a:schemeClr val="tx1"/>
              </a:solidFill>
            </a:endParaRPr>
          </a:p>
          <a:p>
            <a:pPr marL="412750" indent="-412750"/>
            <a:r>
              <a:rPr lang="en-GB" sz="2000" dirty="0">
                <a:solidFill>
                  <a:schemeClr val="tx1"/>
                </a:solidFill>
              </a:rPr>
              <a:t>15. Eliminate options</a:t>
            </a:r>
            <a:endParaRPr lang="en-AU" sz="2000" dirty="0">
              <a:solidFill>
                <a:schemeClr val="tx1"/>
              </a:solidFill>
            </a:endParaRPr>
          </a:p>
          <a:p>
            <a:pPr marL="412750" indent="-412750"/>
            <a:r>
              <a:rPr lang="en-GB" sz="2000" dirty="0">
                <a:solidFill>
                  <a:schemeClr val="tx1"/>
                </a:solidFill>
              </a:rPr>
              <a:t>16. Assume a solution and work backwards</a:t>
            </a:r>
            <a:endParaRPr lang="en-AU" sz="2000" dirty="0">
              <a:solidFill>
                <a:schemeClr val="tx1"/>
              </a:solidFill>
            </a:endParaRPr>
          </a:p>
          <a:p>
            <a:pPr marL="412750" indent="-412750"/>
            <a:r>
              <a:rPr lang="en-GB" sz="2000" dirty="0">
                <a:solidFill>
                  <a:schemeClr val="tx1"/>
                </a:solidFill>
              </a:rPr>
              <a:t>17. Use symbols</a:t>
            </a:r>
            <a:endParaRPr lang="en-AU" sz="2000" dirty="0">
              <a:solidFill>
                <a:schemeClr val="tx1"/>
              </a:solidFill>
            </a:endParaRPr>
          </a:p>
          <a:p>
            <a:pPr marL="412750" indent="-412750"/>
            <a:r>
              <a:rPr lang="en-GB" sz="2000" dirty="0">
                <a:solidFill>
                  <a:schemeClr val="tx1"/>
                </a:solidFill>
              </a:rPr>
              <a:t>18. Write an equation</a:t>
            </a:r>
            <a:endParaRPr lang="en-AU" sz="2000" dirty="0">
              <a:solidFill>
                <a:schemeClr val="tx1"/>
              </a:solidFill>
            </a:endParaRPr>
          </a:p>
        </p:txBody>
      </p:sp>
      <p:sp>
        <p:nvSpPr>
          <p:cNvPr id="4" name="Text Box 16">
            <a:extLst>
              <a:ext uri="{FF2B5EF4-FFF2-40B4-BE49-F238E27FC236}">
                <a16:creationId xmlns:a16="http://schemas.microsoft.com/office/drawing/2014/main" id="{E2B788DF-26C4-645B-0ACE-E38557EDE7DD}"/>
              </a:ext>
            </a:extLst>
          </p:cNvPr>
          <p:cNvSpPr txBox="1">
            <a:spLocks noChangeArrowheads="1"/>
          </p:cNvSpPr>
          <p:nvPr/>
        </p:nvSpPr>
        <p:spPr bwMode="auto">
          <a:xfrm>
            <a:off x="4789487" y="1507561"/>
            <a:ext cx="41259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3200">
                <a:solidFill>
                  <a:schemeClr val="tx1"/>
                </a:solidFill>
                <a:latin typeface="Arial" panose="020B0604020202020204" pitchFamily="34" charset="0"/>
                <a:ea typeface="ＭＳ Ｐゴシック" panose="020B0600070205080204" pitchFamily="34" charset="-128"/>
              </a:defRPr>
            </a:lvl1pPr>
            <a:lvl2pPr marL="742950" indent="-285750" algn="ctr">
              <a:defRPr sz="3200">
                <a:solidFill>
                  <a:schemeClr val="tx1"/>
                </a:solidFill>
                <a:latin typeface="Arial" panose="020B0604020202020204" pitchFamily="34" charset="0"/>
                <a:ea typeface="ＭＳ Ｐゴシック" panose="020B0600070205080204" pitchFamily="34" charset="-128"/>
              </a:defRPr>
            </a:lvl2pPr>
            <a:lvl3pPr marL="1143000" indent="-228600" algn="ctr">
              <a:defRPr sz="3200">
                <a:solidFill>
                  <a:schemeClr val="tx1"/>
                </a:solidFill>
                <a:latin typeface="Arial" panose="020B0604020202020204" pitchFamily="34" charset="0"/>
                <a:ea typeface="ＭＳ Ｐゴシック" panose="020B0600070205080204" pitchFamily="34" charset="-128"/>
              </a:defRPr>
            </a:lvl3pPr>
            <a:lvl4pPr marL="1600200" indent="-228600" algn="ctr">
              <a:defRPr sz="3200">
                <a:solidFill>
                  <a:schemeClr val="tx1"/>
                </a:solidFill>
                <a:latin typeface="Arial" panose="020B0604020202020204" pitchFamily="34" charset="0"/>
                <a:ea typeface="ＭＳ Ｐゴシック" panose="020B0600070205080204" pitchFamily="34" charset="-128"/>
              </a:defRPr>
            </a:lvl4pPr>
            <a:lvl5pPr marL="2057400" indent="-228600" algn="ctr">
              <a:defRPr sz="3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b="1" dirty="0"/>
              <a:t>Butterflies</a:t>
            </a:r>
          </a:p>
          <a:p>
            <a:pPr algn="l" eaLnBrk="1" hangingPunct="1"/>
            <a:r>
              <a:rPr lang="en-US" altLang="en-US" sz="1800" dirty="0"/>
              <a:t>2 drops of nectar are needed to feed 5 butterflies. How many butterflies could be fed with 12 drops of nectar? How many drops of nectar are needed to feed 63 butterflies?</a:t>
            </a:r>
          </a:p>
        </p:txBody>
      </p:sp>
      <p:pic>
        <p:nvPicPr>
          <p:cNvPr id="8" name="Picture 11" descr="MCj03361100000[1]">
            <a:extLst>
              <a:ext uri="{FF2B5EF4-FFF2-40B4-BE49-F238E27FC236}">
                <a16:creationId xmlns:a16="http://schemas.microsoft.com/office/drawing/2014/main" id="{565ED88E-0D96-7C99-B8B5-8869E7E98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384" y="747955"/>
            <a:ext cx="1038834" cy="95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MCj03469070000[1]">
            <a:extLst>
              <a:ext uri="{FF2B5EF4-FFF2-40B4-BE49-F238E27FC236}">
                <a16:creationId xmlns:a16="http://schemas.microsoft.com/office/drawing/2014/main" id="{FD743E97-5F2D-FE98-C1E5-2E1884F74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600" y="243924"/>
            <a:ext cx="1034110" cy="100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716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2">
            <a:extLst>
              <a:ext uri="{FF2B5EF4-FFF2-40B4-BE49-F238E27FC236}">
                <a16:creationId xmlns:a16="http://schemas.microsoft.com/office/drawing/2014/main" id="{271A47C9-C56F-CEDE-A15A-C50105A3C5D8}"/>
              </a:ext>
            </a:extLst>
          </p:cNvPr>
          <p:cNvSpPr txBox="1">
            <a:spLocks noChangeArrowheads="1"/>
          </p:cNvSpPr>
          <p:nvPr/>
        </p:nvSpPr>
        <p:spPr bwMode="auto">
          <a:xfrm>
            <a:off x="539750" y="476250"/>
            <a:ext cx="8064500" cy="584775"/>
          </a:xfrm>
          <a:prstGeom prst="rect">
            <a:avLst/>
          </a:prstGeom>
          <a:noFill/>
          <a:ln>
            <a:noFill/>
          </a:ln>
          <a:effectLst/>
        </p:spPr>
        <p:txBody>
          <a:bodyPr>
            <a:spAutoFit/>
          </a:bodyPr>
          <a:lstStyle/>
          <a:p>
            <a:pPr eaLnBrk="1" hangingPunct="1">
              <a:spcBef>
                <a:spcPct val="50000"/>
              </a:spcBef>
              <a:defRPr/>
            </a:pPr>
            <a:r>
              <a:rPr lang="en-US" sz="3200" b="1" dirty="0">
                <a:solidFill>
                  <a:srgbClr val="C00000"/>
                </a:solidFill>
              </a:rPr>
              <a:t>Horizon </a:t>
            </a:r>
            <a:r>
              <a:rPr lang="en-US" sz="3200" b="1">
                <a:solidFill>
                  <a:srgbClr val="C00000"/>
                </a:solidFill>
              </a:rPr>
              <a:t>Problems</a:t>
            </a:r>
            <a:r>
              <a:rPr lang="en-AU" sz="3200" b="1">
                <a:solidFill>
                  <a:srgbClr val="C00000"/>
                </a:solidFill>
              </a:rPr>
              <a:t>:</a:t>
            </a:r>
            <a:endParaRPr lang="en-US" sz="3200" b="1" dirty="0">
              <a:solidFill>
                <a:srgbClr val="C00000"/>
              </a:solidFill>
            </a:endParaRPr>
          </a:p>
        </p:txBody>
      </p:sp>
      <p:sp>
        <p:nvSpPr>
          <p:cNvPr id="35844" name="Text Box 3">
            <a:extLst>
              <a:ext uri="{FF2B5EF4-FFF2-40B4-BE49-F238E27FC236}">
                <a16:creationId xmlns:a16="http://schemas.microsoft.com/office/drawing/2014/main" id="{EC290607-15A9-41ED-1A72-46DD3C67859B}"/>
              </a:ext>
            </a:extLst>
          </p:cNvPr>
          <p:cNvSpPr txBox="1">
            <a:spLocks noChangeArrowheads="1"/>
          </p:cNvSpPr>
          <p:nvPr/>
        </p:nvSpPr>
        <p:spPr bwMode="auto">
          <a:xfrm>
            <a:off x="611188" y="1268413"/>
            <a:ext cx="80645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ase" hangingPunct="1">
              <a:spcBef>
                <a:spcPct val="30000"/>
              </a:spcBef>
              <a:buFontTx/>
              <a:buChar char="•"/>
            </a:pPr>
            <a:r>
              <a:rPr lang="en-AU" altLang="en-US" sz="3200">
                <a:solidFill>
                  <a:schemeClr val="tx1"/>
                </a:solidFill>
              </a:rPr>
              <a:t>draw on content at higher levels of the curriculum to provide an engaging but challenging task</a:t>
            </a:r>
          </a:p>
          <a:p>
            <a:pPr eaLnBrk="1" fontAlgn="base" hangingPunct="1">
              <a:spcBef>
                <a:spcPct val="30000"/>
              </a:spcBef>
              <a:buFontTx/>
              <a:buChar char="•"/>
            </a:pPr>
            <a:r>
              <a:rPr lang="en-AU" altLang="en-US" sz="3200">
                <a:solidFill>
                  <a:schemeClr val="tx1"/>
                </a:solidFill>
              </a:rPr>
              <a:t>presented in an interesting and accessible context that allows all learners to make a start;</a:t>
            </a:r>
          </a:p>
          <a:p>
            <a:pPr eaLnBrk="1" fontAlgn="base" hangingPunct="1">
              <a:spcBef>
                <a:spcPct val="30000"/>
              </a:spcBef>
              <a:buFontTx/>
              <a:buChar char="•"/>
            </a:pPr>
            <a:r>
              <a:rPr lang="en-AU" altLang="en-US" sz="3200">
                <a:solidFill>
                  <a:schemeClr val="tx1"/>
                </a:solidFill>
              </a:rPr>
              <a:t>provide opportunities for ‘teaching moments’  and insights into student understanding and strategies.</a:t>
            </a:r>
            <a:endParaRPr lang="en-US" altLang="en-US" sz="3200">
              <a:solidFill>
                <a:schemeClr val="tx1"/>
              </a:solidFill>
            </a:endParaRPr>
          </a:p>
        </p:txBody>
      </p:sp>
      <p:sp>
        <p:nvSpPr>
          <p:cNvPr id="2" name="TextBox 1">
            <a:extLst>
              <a:ext uri="{FF2B5EF4-FFF2-40B4-BE49-F238E27FC236}">
                <a16:creationId xmlns:a16="http://schemas.microsoft.com/office/drawing/2014/main" id="{079AA83A-BEA6-FD8F-2D7E-32813AD459E6}"/>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33</a:t>
            </a:fld>
            <a:endParaRPr lang="en-US" sz="1200" dirty="0">
              <a:solidFill>
                <a:schemeClr val="bg2">
                  <a:lumMod val="75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2">
            <a:extLst>
              <a:ext uri="{FF2B5EF4-FFF2-40B4-BE49-F238E27FC236}">
                <a16:creationId xmlns:a16="http://schemas.microsoft.com/office/drawing/2014/main" id="{3CC933C6-1790-4A93-2196-C72E901C5419}"/>
              </a:ext>
            </a:extLst>
          </p:cNvPr>
          <p:cNvSpPr txBox="1">
            <a:spLocks noChangeArrowheads="1"/>
          </p:cNvSpPr>
          <p:nvPr/>
        </p:nvSpPr>
        <p:spPr bwMode="auto">
          <a:xfrm>
            <a:off x="539750" y="1125538"/>
            <a:ext cx="82089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ase" hangingPunct="1">
              <a:spcBef>
                <a:spcPct val="50000"/>
              </a:spcBef>
            </a:pPr>
            <a:r>
              <a:rPr lang="en-AU" altLang="en-US" sz="3200" dirty="0">
                <a:solidFill>
                  <a:schemeClr val="hlink"/>
                </a:solidFill>
              </a:rPr>
              <a:t>Foundation - Baa-Baa Black Sheep Problem</a:t>
            </a:r>
          </a:p>
          <a:p>
            <a:pPr eaLnBrk="1" fontAlgn="base" hangingPunct="1">
              <a:spcBef>
                <a:spcPct val="50000"/>
              </a:spcBef>
            </a:pPr>
            <a:endParaRPr lang="en-AU" altLang="en-US" sz="3200" dirty="0">
              <a:solidFill>
                <a:schemeClr val="hlink"/>
              </a:solidFill>
            </a:endParaRPr>
          </a:p>
          <a:p>
            <a:pPr eaLnBrk="1" fontAlgn="base" hangingPunct="1">
              <a:spcBef>
                <a:spcPct val="50000"/>
              </a:spcBef>
            </a:pPr>
            <a:endParaRPr lang="en-AU" altLang="en-US" sz="3200" dirty="0">
              <a:solidFill>
                <a:schemeClr val="hlink"/>
              </a:solidFill>
            </a:endParaRPr>
          </a:p>
          <a:p>
            <a:pPr eaLnBrk="1" fontAlgn="base" hangingPunct="1">
              <a:spcBef>
                <a:spcPct val="50000"/>
              </a:spcBef>
            </a:pPr>
            <a:r>
              <a:rPr lang="en-AU" altLang="en-US" sz="3200" dirty="0">
                <a:solidFill>
                  <a:schemeClr val="hlink"/>
                </a:solidFill>
              </a:rPr>
              <a:t>Year 4 - Muffin Problem</a:t>
            </a:r>
          </a:p>
        </p:txBody>
      </p:sp>
      <p:sp>
        <p:nvSpPr>
          <p:cNvPr id="36868" name="Text Box 4">
            <a:extLst>
              <a:ext uri="{FF2B5EF4-FFF2-40B4-BE49-F238E27FC236}">
                <a16:creationId xmlns:a16="http://schemas.microsoft.com/office/drawing/2014/main" id="{B0E874FA-0F06-68DF-8CB6-D791345F8FDB}"/>
              </a:ext>
            </a:extLst>
          </p:cNvPr>
          <p:cNvSpPr txBox="1">
            <a:spLocks noChangeArrowheads="1"/>
          </p:cNvSpPr>
          <p:nvPr/>
        </p:nvSpPr>
        <p:spPr bwMode="auto">
          <a:xfrm>
            <a:off x="539750" y="333375"/>
            <a:ext cx="3124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ase" hangingPunct="1">
              <a:spcBef>
                <a:spcPct val="50000"/>
              </a:spcBef>
            </a:pPr>
            <a:r>
              <a:rPr lang="en-US" altLang="en-US" sz="3200" dirty="0">
                <a:solidFill>
                  <a:srgbClr val="C00000"/>
                </a:solidFill>
              </a:rPr>
              <a:t>For example,</a:t>
            </a:r>
            <a:endParaRPr lang="en-AU" altLang="en-US" sz="3200" dirty="0">
              <a:solidFill>
                <a:srgbClr val="C00000"/>
              </a:solidFill>
            </a:endParaRPr>
          </a:p>
        </p:txBody>
      </p:sp>
      <p:pic>
        <p:nvPicPr>
          <p:cNvPr id="36869" name="Picture 1">
            <a:extLst>
              <a:ext uri="{FF2B5EF4-FFF2-40B4-BE49-F238E27FC236}">
                <a16:creationId xmlns:a16="http://schemas.microsoft.com/office/drawing/2014/main" id="{C9487B70-E26A-B55B-D280-1BB5A3EBEF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1831975"/>
            <a:ext cx="314325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a:extLst>
              <a:ext uri="{FF2B5EF4-FFF2-40B4-BE49-F238E27FC236}">
                <a16:creationId xmlns:a16="http://schemas.microsoft.com/office/drawing/2014/main" id="{718B0523-E2A8-63ED-1D9A-96740635E2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92563"/>
            <a:ext cx="33909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3">
            <a:extLst>
              <a:ext uri="{FF2B5EF4-FFF2-40B4-BE49-F238E27FC236}">
                <a16:creationId xmlns:a16="http://schemas.microsoft.com/office/drawing/2014/main" id="{D5377B96-1589-DC59-1686-10471D9BA2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723363"/>
            <a:ext cx="2798763" cy="28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AEF427-AE9F-2215-2AF5-5997BCDF3EF2}"/>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34</a:t>
            </a:fld>
            <a:endParaRPr lang="en-US" sz="1200" dirty="0">
              <a:solidFill>
                <a:schemeClr val="bg2">
                  <a:lumMod val="75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Jan's T-shirts">
            <a:extLst>
              <a:ext uri="{FF2B5EF4-FFF2-40B4-BE49-F238E27FC236}">
                <a16:creationId xmlns:a16="http://schemas.microsoft.com/office/drawing/2014/main" id="{761BD24A-204F-D587-220B-91AD2CF6C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4">
            <a:extLst>
              <a:ext uri="{FF2B5EF4-FFF2-40B4-BE49-F238E27FC236}">
                <a16:creationId xmlns:a16="http://schemas.microsoft.com/office/drawing/2014/main" id="{E4257CD1-8B97-AFC5-848A-65BC4CEB858D}"/>
              </a:ext>
            </a:extLst>
          </p:cNvPr>
          <p:cNvSpPr txBox="1">
            <a:spLocks noChangeArrowheads="1"/>
          </p:cNvSpPr>
          <p:nvPr/>
        </p:nvSpPr>
        <p:spPr bwMode="auto">
          <a:xfrm>
            <a:off x="3348038" y="6237288"/>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200">
                <a:solidFill>
                  <a:schemeClr val="tx1"/>
                </a:solidFill>
                <a:latin typeface="Arial" panose="020B0604020202020204" pitchFamily="34" charset="0"/>
                <a:ea typeface="ＭＳ Ｐゴシック" panose="020B0600070205080204" pitchFamily="34" charset="-128"/>
              </a:defRPr>
            </a:lvl1pPr>
            <a:lvl2pPr marL="742950" indent="-285750" algn="ctr">
              <a:defRPr sz="3200">
                <a:solidFill>
                  <a:schemeClr val="tx1"/>
                </a:solidFill>
                <a:latin typeface="Arial" panose="020B0604020202020204" pitchFamily="34" charset="0"/>
                <a:ea typeface="ＭＳ Ｐゴシック" panose="020B0600070205080204" pitchFamily="34" charset="-128"/>
              </a:defRPr>
            </a:lvl2pPr>
            <a:lvl3pPr marL="1143000" indent="-228600" algn="ctr">
              <a:defRPr sz="3200">
                <a:solidFill>
                  <a:schemeClr val="tx1"/>
                </a:solidFill>
                <a:latin typeface="Arial" panose="020B0604020202020204" pitchFamily="34" charset="0"/>
                <a:ea typeface="ＭＳ Ｐゴシック" panose="020B0600070205080204" pitchFamily="34" charset="-128"/>
              </a:defRPr>
            </a:lvl3pPr>
            <a:lvl4pPr marL="1600200" indent="-228600" algn="ctr">
              <a:defRPr sz="3200">
                <a:solidFill>
                  <a:schemeClr val="tx1"/>
                </a:solidFill>
                <a:latin typeface="Arial" panose="020B0604020202020204" pitchFamily="34" charset="0"/>
                <a:ea typeface="ＭＳ Ｐゴシック" panose="020B0600070205080204" pitchFamily="34" charset="-128"/>
              </a:defRPr>
            </a:lvl4pPr>
            <a:lvl5pPr marL="2057400" indent="-228600" algn="ctr">
              <a:defRPr sz="3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600">
                <a:solidFill>
                  <a:schemeClr val="hlink"/>
                </a:solidFill>
              </a:rPr>
              <a:t>(De Lange,1996)</a:t>
            </a:r>
            <a:endParaRPr lang="en-AU" altLang="en-US" sz="1600">
              <a:solidFill>
                <a:schemeClr val="hlink"/>
              </a:solidFill>
            </a:endParaRPr>
          </a:p>
        </p:txBody>
      </p:sp>
      <p:sp>
        <p:nvSpPr>
          <p:cNvPr id="2" name="Text Box 2">
            <a:extLst>
              <a:ext uri="{FF2B5EF4-FFF2-40B4-BE49-F238E27FC236}">
                <a16:creationId xmlns:a16="http://schemas.microsoft.com/office/drawing/2014/main" id="{25B32997-5285-A56C-1218-E18D9859D93B}"/>
              </a:ext>
            </a:extLst>
          </p:cNvPr>
          <p:cNvSpPr txBox="1">
            <a:spLocks noChangeArrowheads="1"/>
          </p:cNvSpPr>
          <p:nvPr/>
        </p:nvSpPr>
        <p:spPr bwMode="auto">
          <a:xfrm>
            <a:off x="467518" y="405825"/>
            <a:ext cx="8208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fontAlgn="base" hangingPunct="1">
              <a:spcBef>
                <a:spcPct val="50000"/>
              </a:spcBef>
            </a:pPr>
            <a:r>
              <a:rPr lang="en-AU" altLang="en-US" sz="3200" dirty="0">
                <a:solidFill>
                  <a:schemeClr val="hlink"/>
                </a:solidFill>
              </a:rPr>
              <a:t>Year 6 – Jan’s T-Shirt Problem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0B17FC74-BE22-B054-0791-5741CC3B438C}"/>
              </a:ext>
            </a:extLst>
          </p:cNvPr>
          <p:cNvSpPr txBox="1">
            <a:spLocks noChangeArrowheads="1"/>
          </p:cNvSpPr>
          <p:nvPr/>
        </p:nvSpPr>
        <p:spPr bwMode="auto">
          <a:xfrm>
            <a:off x="467518" y="387350"/>
            <a:ext cx="8208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7675" indent="-447675" eaLnBrk="0" hangingPunct="0">
              <a:defRPr sz="1000">
                <a:solidFill>
                  <a:schemeClr val="bg1"/>
                </a:solidFill>
                <a:latin typeface="Arial" charset="0"/>
                <a:ea typeface="ＭＳ Ｐゴシック" charset="-128"/>
              </a:defRPr>
            </a:lvl1pPr>
            <a:lvl2pPr marL="742950" indent="-285750" eaLnBrk="0" hangingPunct="0">
              <a:defRPr sz="1000">
                <a:solidFill>
                  <a:schemeClr val="bg1"/>
                </a:solidFill>
                <a:latin typeface="Arial" charset="0"/>
                <a:ea typeface="ＭＳ Ｐゴシック" charset="-128"/>
              </a:defRPr>
            </a:lvl2pPr>
            <a:lvl3pPr marL="1143000" indent="-228600" eaLnBrk="0" hangingPunct="0">
              <a:defRPr sz="1000">
                <a:solidFill>
                  <a:schemeClr val="bg1"/>
                </a:solidFill>
                <a:latin typeface="Arial" charset="0"/>
                <a:ea typeface="ＭＳ Ｐゴシック" charset="-128"/>
              </a:defRPr>
            </a:lvl3pPr>
            <a:lvl4pPr marL="1600200" indent="-228600" eaLnBrk="0" hangingPunct="0">
              <a:defRPr sz="1000">
                <a:solidFill>
                  <a:schemeClr val="bg1"/>
                </a:solidFill>
                <a:latin typeface="Arial" charset="0"/>
                <a:ea typeface="ＭＳ Ｐゴシック" charset="-128"/>
              </a:defRPr>
            </a:lvl4pPr>
            <a:lvl5pPr marL="2057400" indent="-228600" eaLnBrk="0" hangingPunct="0">
              <a:defRPr sz="1000">
                <a:solidFill>
                  <a:schemeClr val="bg1"/>
                </a:solidFill>
                <a:latin typeface="Arial" charset="0"/>
                <a:ea typeface="ＭＳ Ｐゴシック" charset="-128"/>
              </a:defRPr>
            </a:lvl5pPr>
            <a:lvl6pPr marL="2514600" indent="-228600" eaLnBrk="0" fontAlgn="b" hangingPunct="0">
              <a:spcBef>
                <a:spcPct val="0"/>
              </a:spcBef>
              <a:spcAft>
                <a:spcPct val="0"/>
              </a:spcAft>
              <a:defRPr sz="1000">
                <a:solidFill>
                  <a:schemeClr val="bg1"/>
                </a:solidFill>
                <a:latin typeface="Arial" charset="0"/>
                <a:ea typeface="ＭＳ Ｐゴシック" charset="-128"/>
              </a:defRPr>
            </a:lvl6pPr>
            <a:lvl7pPr marL="2971800" indent="-228600" eaLnBrk="0" fontAlgn="b" hangingPunct="0">
              <a:spcBef>
                <a:spcPct val="0"/>
              </a:spcBef>
              <a:spcAft>
                <a:spcPct val="0"/>
              </a:spcAft>
              <a:defRPr sz="1000">
                <a:solidFill>
                  <a:schemeClr val="bg1"/>
                </a:solidFill>
                <a:latin typeface="Arial" charset="0"/>
                <a:ea typeface="ＭＳ Ｐゴシック" charset="-128"/>
              </a:defRPr>
            </a:lvl7pPr>
            <a:lvl8pPr marL="3429000" indent="-228600" eaLnBrk="0" fontAlgn="b" hangingPunct="0">
              <a:spcBef>
                <a:spcPct val="0"/>
              </a:spcBef>
              <a:spcAft>
                <a:spcPct val="0"/>
              </a:spcAft>
              <a:defRPr sz="1000">
                <a:solidFill>
                  <a:schemeClr val="bg1"/>
                </a:solidFill>
                <a:latin typeface="Arial" charset="0"/>
                <a:ea typeface="ＭＳ Ｐゴシック" charset="-128"/>
              </a:defRPr>
            </a:lvl8pPr>
            <a:lvl9pPr marL="3886200" indent="-228600" eaLnBrk="0" fontAlgn="b" hangingPunct="0">
              <a:spcBef>
                <a:spcPct val="0"/>
              </a:spcBef>
              <a:spcAft>
                <a:spcPct val="0"/>
              </a:spcAft>
              <a:defRPr sz="1000">
                <a:solidFill>
                  <a:schemeClr val="bg1"/>
                </a:solidFill>
                <a:latin typeface="Arial" charset="0"/>
                <a:ea typeface="ＭＳ Ｐゴシック" charset="-128"/>
              </a:defRPr>
            </a:lvl9pPr>
          </a:lstStyle>
          <a:p>
            <a:pPr marL="0" indent="0" eaLnBrk="1" hangingPunct="1">
              <a:spcBef>
                <a:spcPct val="50000"/>
              </a:spcBef>
              <a:defRPr/>
            </a:pPr>
            <a:r>
              <a:rPr lang="en-AU" altLang="x-none" sz="3200" b="1" dirty="0">
                <a:solidFill>
                  <a:srgbClr val="C00000"/>
                </a:solidFill>
              </a:rPr>
              <a:t>True or False? Convince me!</a:t>
            </a:r>
          </a:p>
        </p:txBody>
      </p:sp>
      <p:sp>
        <p:nvSpPr>
          <p:cNvPr id="37893" name="TextBox 6">
            <a:extLst>
              <a:ext uri="{FF2B5EF4-FFF2-40B4-BE49-F238E27FC236}">
                <a16:creationId xmlns:a16="http://schemas.microsoft.com/office/drawing/2014/main" id="{05D6036B-7534-279C-15D1-AF7CB4FAA3B7}"/>
              </a:ext>
            </a:extLst>
          </p:cNvPr>
          <p:cNvSpPr txBox="1">
            <a:spLocks noChangeArrowheads="1"/>
          </p:cNvSpPr>
          <p:nvPr/>
        </p:nvSpPr>
        <p:spPr bwMode="auto">
          <a:xfrm>
            <a:off x="1808163" y="1852613"/>
            <a:ext cx="304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r>
              <a:rPr lang="en-US" altLang="en-US" sz="2000" u="sng">
                <a:solidFill>
                  <a:schemeClr val="tx1"/>
                </a:solidFill>
              </a:rPr>
              <a:t>1</a:t>
            </a:r>
          </a:p>
          <a:p>
            <a:pPr algn="ctr" eaLnBrk="1" hangingPunct="1"/>
            <a:r>
              <a:rPr lang="en-US" altLang="en-US" sz="2000">
                <a:solidFill>
                  <a:schemeClr val="tx1"/>
                </a:solidFill>
              </a:rPr>
              <a:t>3</a:t>
            </a:r>
          </a:p>
        </p:txBody>
      </p:sp>
      <p:sp>
        <p:nvSpPr>
          <p:cNvPr id="37894" name="TextBox 7">
            <a:extLst>
              <a:ext uri="{FF2B5EF4-FFF2-40B4-BE49-F238E27FC236}">
                <a16:creationId xmlns:a16="http://schemas.microsoft.com/office/drawing/2014/main" id="{DA8D8C99-F223-D5A2-8776-4DF0A1EA4B5B}"/>
              </a:ext>
            </a:extLst>
          </p:cNvPr>
          <p:cNvSpPr txBox="1">
            <a:spLocks noChangeArrowheads="1"/>
          </p:cNvSpPr>
          <p:nvPr/>
        </p:nvSpPr>
        <p:spPr bwMode="auto">
          <a:xfrm>
            <a:off x="1841500" y="2865438"/>
            <a:ext cx="30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r>
              <a:rPr lang="en-US" altLang="en-US" sz="2000" u="sng">
                <a:solidFill>
                  <a:schemeClr val="tx1"/>
                </a:solidFill>
              </a:rPr>
              <a:t>2</a:t>
            </a:r>
          </a:p>
          <a:p>
            <a:pPr algn="ctr" eaLnBrk="1" hangingPunct="1"/>
            <a:r>
              <a:rPr lang="en-US" altLang="en-US" sz="2000">
                <a:solidFill>
                  <a:schemeClr val="tx1"/>
                </a:solidFill>
              </a:rPr>
              <a:t>5</a:t>
            </a:r>
          </a:p>
        </p:txBody>
      </p:sp>
      <p:sp>
        <p:nvSpPr>
          <p:cNvPr id="37895" name="TextBox 8">
            <a:extLst>
              <a:ext uri="{FF2B5EF4-FFF2-40B4-BE49-F238E27FC236}">
                <a16:creationId xmlns:a16="http://schemas.microsoft.com/office/drawing/2014/main" id="{01F90D9F-B144-6B93-1EC9-C74E67CE3A00}"/>
              </a:ext>
            </a:extLst>
          </p:cNvPr>
          <p:cNvSpPr txBox="1">
            <a:spLocks noChangeArrowheads="1"/>
          </p:cNvSpPr>
          <p:nvPr/>
        </p:nvSpPr>
        <p:spPr bwMode="auto">
          <a:xfrm>
            <a:off x="4359275" y="1860550"/>
            <a:ext cx="30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r>
              <a:rPr lang="en-US" altLang="en-US" sz="2000" u="sng">
                <a:solidFill>
                  <a:schemeClr val="tx1"/>
                </a:solidFill>
              </a:rPr>
              <a:t>2</a:t>
            </a:r>
          </a:p>
          <a:p>
            <a:pPr algn="ctr" eaLnBrk="1" hangingPunct="1"/>
            <a:r>
              <a:rPr lang="en-US" altLang="en-US" sz="2000">
                <a:solidFill>
                  <a:schemeClr val="tx1"/>
                </a:solidFill>
              </a:rPr>
              <a:t>7</a:t>
            </a:r>
          </a:p>
        </p:txBody>
      </p:sp>
      <p:sp>
        <p:nvSpPr>
          <p:cNvPr id="37896" name="TextBox 9">
            <a:extLst>
              <a:ext uri="{FF2B5EF4-FFF2-40B4-BE49-F238E27FC236}">
                <a16:creationId xmlns:a16="http://schemas.microsoft.com/office/drawing/2014/main" id="{1CE751EE-3432-4146-FC0B-4DD90A617B9D}"/>
              </a:ext>
            </a:extLst>
          </p:cNvPr>
          <p:cNvSpPr txBox="1">
            <a:spLocks noChangeArrowheads="1"/>
          </p:cNvSpPr>
          <p:nvPr/>
        </p:nvSpPr>
        <p:spPr bwMode="auto">
          <a:xfrm>
            <a:off x="2101850" y="2011363"/>
            <a:ext cx="2214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r>
              <a:rPr lang="en-US" altLang="en-US" sz="2400">
                <a:solidFill>
                  <a:schemeClr val="tx1"/>
                </a:solidFill>
              </a:rPr>
              <a:t>is smaller than</a:t>
            </a:r>
          </a:p>
        </p:txBody>
      </p:sp>
      <p:sp>
        <p:nvSpPr>
          <p:cNvPr id="37897" name="TextBox 10">
            <a:extLst>
              <a:ext uri="{FF2B5EF4-FFF2-40B4-BE49-F238E27FC236}">
                <a16:creationId xmlns:a16="http://schemas.microsoft.com/office/drawing/2014/main" id="{9049AADD-DA57-BFAA-CB6F-6228A0967EEE}"/>
              </a:ext>
            </a:extLst>
          </p:cNvPr>
          <p:cNvSpPr txBox="1">
            <a:spLocks noChangeArrowheads="1"/>
          </p:cNvSpPr>
          <p:nvPr/>
        </p:nvSpPr>
        <p:spPr bwMode="auto">
          <a:xfrm>
            <a:off x="2112963" y="2924175"/>
            <a:ext cx="2212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r>
              <a:rPr lang="en-US" altLang="en-US" sz="2400">
                <a:solidFill>
                  <a:schemeClr val="tx1"/>
                </a:solidFill>
              </a:rPr>
              <a:t>is larger than</a:t>
            </a:r>
          </a:p>
        </p:txBody>
      </p:sp>
      <p:sp>
        <p:nvSpPr>
          <p:cNvPr id="37898" name="TextBox 12">
            <a:extLst>
              <a:ext uri="{FF2B5EF4-FFF2-40B4-BE49-F238E27FC236}">
                <a16:creationId xmlns:a16="http://schemas.microsoft.com/office/drawing/2014/main" id="{FBF085FE-5D9E-2A6D-9185-97BF6AA0DFAD}"/>
              </a:ext>
            </a:extLst>
          </p:cNvPr>
          <p:cNvSpPr txBox="1">
            <a:spLocks noChangeArrowheads="1"/>
          </p:cNvSpPr>
          <p:nvPr/>
        </p:nvSpPr>
        <p:spPr bwMode="auto">
          <a:xfrm>
            <a:off x="4278313" y="2800350"/>
            <a:ext cx="468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r>
              <a:rPr lang="en-US" altLang="en-US" sz="2000" u="sng">
                <a:solidFill>
                  <a:schemeClr val="tx1"/>
                </a:solidFill>
              </a:rPr>
              <a:t>5</a:t>
            </a:r>
          </a:p>
          <a:p>
            <a:pPr algn="ctr" eaLnBrk="1" hangingPunct="1"/>
            <a:r>
              <a:rPr lang="en-US" altLang="en-US" sz="2000">
                <a:solidFill>
                  <a:schemeClr val="tx1"/>
                </a:solidFill>
              </a:rPr>
              <a:t>12</a:t>
            </a:r>
          </a:p>
        </p:txBody>
      </p:sp>
      <p:sp>
        <p:nvSpPr>
          <p:cNvPr id="37899" name="TextBox 13">
            <a:extLst>
              <a:ext uri="{FF2B5EF4-FFF2-40B4-BE49-F238E27FC236}">
                <a16:creationId xmlns:a16="http://schemas.microsoft.com/office/drawing/2014/main" id="{8DD67067-FE18-D2F9-4DDF-DE935F992F28}"/>
              </a:ext>
            </a:extLst>
          </p:cNvPr>
          <p:cNvSpPr txBox="1">
            <a:spLocks noChangeArrowheads="1"/>
          </p:cNvSpPr>
          <p:nvPr/>
        </p:nvSpPr>
        <p:spPr bwMode="auto">
          <a:xfrm>
            <a:off x="1873250" y="3921125"/>
            <a:ext cx="35814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2400">
                <a:solidFill>
                  <a:schemeClr val="tx1"/>
                </a:solidFill>
              </a:rPr>
              <a:t>24 x 21 = 42 x 12</a:t>
            </a:r>
          </a:p>
          <a:p>
            <a:pPr eaLnBrk="1" hangingPunct="1"/>
            <a:endParaRPr lang="en-US" altLang="en-US" sz="2400">
              <a:solidFill>
                <a:schemeClr val="tx1"/>
              </a:solidFill>
            </a:endParaRPr>
          </a:p>
          <a:p>
            <a:pPr eaLnBrk="1" hangingPunct="1"/>
            <a:r>
              <a:rPr lang="en-US" altLang="en-US" sz="2400">
                <a:solidFill>
                  <a:schemeClr val="tx1"/>
                </a:solidFill>
              </a:rPr>
              <a:t>0.6 &lt; 0.63 &lt; 0.635</a:t>
            </a:r>
          </a:p>
          <a:p>
            <a:pPr eaLnBrk="1" hangingPunct="1"/>
            <a:endParaRPr lang="en-US" altLang="en-US" sz="2400">
              <a:solidFill>
                <a:schemeClr val="tx1"/>
              </a:solidFill>
            </a:endParaRPr>
          </a:p>
          <a:p>
            <a:pPr eaLnBrk="1" hangingPunct="1"/>
            <a:r>
              <a:rPr lang="en-US" altLang="en-US" sz="2400">
                <a:solidFill>
                  <a:schemeClr val="tx1"/>
                </a:solidFill>
              </a:rPr>
              <a:t>4.8 &gt; 4.79 &gt; 4.729</a:t>
            </a:r>
          </a:p>
        </p:txBody>
      </p:sp>
      <p:sp>
        <p:nvSpPr>
          <p:cNvPr id="15" name="TextBox 14">
            <a:extLst>
              <a:ext uri="{FF2B5EF4-FFF2-40B4-BE49-F238E27FC236}">
                <a16:creationId xmlns:a16="http://schemas.microsoft.com/office/drawing/2014/main" id="{27C8BF8E-DE2A-6B10-0F2B-01A97F616F36}"/>
              </a:ext>
            </a:extLst>
          </p:cNvPr>
          <p:cNvSpPr txBox="1"/>
          <p:nvPr/>
        </p:nvSpPr>
        <p:spPr>
          <a:xfrm>
            <a:off x="5875338" y="5176838"/>
            <a:ext cx="2873375" cy="1016000"/>
          </a:xfrm>
          <a:prstGeom prst="rect">
            <a:avLst/>
          </a:prstGeom>
          <a:noFill/>
        </p:spPr>
        <p:txBody>
          <a:bodyPr>
            <a:spAutoFit/>
          </a:bodyPr>
          <a:lstStyle/>
          <a:p>
            <a:pPr eaLnBrk="1" fontAlgn="b" hangingPunct="1">
              <a:defRPr/>
            </a:pPr>
            <a:r>
              <a:rPr lang="en-US" sz="2000">
                <a:solidFill>
                  <a:schemeClr val="accent6"/>
                </a:solidFill>
                <a:latin typeface="Arial" charset="0"/>
                <a:ea typeface="ＭＳ Ｐゴシック" charset="-128"/>
              </a:rPr>
              <a:t>What </a:t>
            </a:r>
            <a:r>
              <a:rPr lang="en-US" sz="2000" dirty="0">
                <a:solidFill>
                  <a:schemeClr val="accent6"/>
                </a:solidFill>
                <a:latin typeface="Arial" charset="0"/>
                <a:ea typeface="ＭＳ Ｐゴシック" charset="-128"/>
              </a:rPr>
              <a:t>could be learnt from student responses?</a:t>
            </a:r>
          </a:p>
        </p:txBody>
      </p:sp>
      <p:pic>
        <p:nvPicPr>
          <p:cNvPr id="37901" name="Picture 15">
            <a:extLst>
              <a:ext uri="{FF2B5EF4-FFF2-40B4-BE49-F238E27FC236}">
                <a16:creationId xmlns:a16="http://schemas.microsoft.com/office/drawing/2014/main" id="{2E09072E-1700-E906-7109-B56C268AA6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1675" y="2800350"/>
            <a:ext cx="1185863"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TextBox 16">
            <a:extLst>
              <a:ext uri="{FF2B5EF4-FFF2-40B4-BE49-F238E27FC236}">
                <a16:creationId xmlns:a16="http://schemas.microsoft.com/office/drawing/2014/main" id="{C25DCB45-16F4-1A93-19F8-00DA0A28F379}"/>
              </a:ext>
            </a:extLst>
          </p:cNvPr>
          <p:cNvSpPr txBox="1">
            <a:spLocks noChangeArrowheads="1"/>
          </p:cNvSpPr>
          <p:nvPr/>
        </p:nvSpPr>
        <p:spPr bwMode="auto">
          <a:xfrm>
            <a:off x="5808663" y="1817688"/>
            <a:ext cx="3033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a:defRPr sz="1000">
                <a:solidFill>
                  <a:schemeClr val="bg1"/>
                </a:solidFill>
                <a:latin typeface="Arial" panose="020B0604020202020204" pitchFamily="34" charset="0"/>
                <a:ea typeface="ＭＳ Ｐゴシック" panose="020B0600070205080204" pitchFamily="34" charset="-128"/>
              </a:defRPr>
            </a:lvl1pPr>
            <a:lvl2pPr marL="742950" indent="-285750" fontAlgn="b">
              <a:defRPr sz="1000">
                <a:solidFill>
                  <a:schemeClr val="bg1"/>
                </a:solidFill>
                <a:latin typeface="Arial" panose="020B0604020202020204" pitchFamily="34" charset="0"/>
                <a:ea typeface="ＭＳ Ｐゴシック" panose="020B0600070205080204" pitchFamily="34" charset="-128"/>
              </a:defRPr>
            </a:lvl2pPr>
            <a:lvl3pPr marL="1143000" indent="-228600" fontAlgn="b">
              <a:defRPr sz="1000">
                <a:solidFill>
                  <a:schemeClr val="bg1"/>
                </a:solidFill>
                <a:latin typeface="Arial" panose="020B0604020202020204" pitchFamily="34" charset="0"/>
                <a:ea typeface="ＭＳ Ｐゴシック" panose="020B0600070205080204" pitchFamily="34" charset="-128"/>
              </a:defRPr>
            </a:lvl3pPr>
            <a:lvl4pPr marL="1600200" indent="-228600" fontAlgn="b">
              <a:defRPr sz="1000">
                <a:solidFill>
                  <a:schemeClr val="bg1"/>
                </a:solidFill>
                <a:latin typeface="Arial" panose="020B0604020202020204" pitchFamily="34" charset="0"/>
                <a:ea typeface="ＭＳ Ｐゴシック" panose="020B0600070205080204" pitchFamily="34" charset="-128"/>
              </a:defRPr>
            </a:lvl4pPr>
            <a:lvl5pPr marL="2057400" indent="-228600" fontAlgn="b">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2400">
                <a:solidFill>
                  <a:schemeClr val="tx1"/>
                </a:solidFill>
              </a:rPr>
              <a:t>Is a can of tennis balls higher than it is around?</a:t>
            </a:r>
          </a:p>
        </p:txBody>
      </p:sp>
      <p:sp>
        <p:nvSpPr>
          <p:cNvPr id="2" name="TextBox 1">
            <a:extLst>
              <a:ext uri="{FF2B5EF4-FFF2-40B4-BE49-F238E27FC236}">
                <a16:creationId xmlns:a16="http://schemas.microsoft.com/office/drawing/2014/main" id="{004A6533-5C1E-9F07-22DF-017683DFD001}"/>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36</a:t>
            </a:fld>
            <a:endParaRPr lang="en-US" sz="1200" dirty="0">
              <a:solidFill>
                <a:schemeClr val="bg2">
                  <a:lumMod val="75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2">
            <a:extLst>
              <a:ext uri="{FF2B5EF4-FFF2-40B4-BE49-F238E27FC236}">
                <a16:creationId xmlns:a16="http://schemas.microsoft.com/office/drawing/2014/main" id="{509F8BE5-ACE9-6CAC-05F5-29A82BADC72B}"/>
              </a:ext>
            </a:extLst>
          </p:cNvPr>
          <p:cNvSpPr txBox="1">
            <a:spLocks noChangeArrowheads="1"/>
          </p:cNvSpPr>
          <p:nvPr/>
        </p:nvSpPr>
        <p:spPr bwMode="auto">
          <a:xfrm>
            <a:off x="539750" y="476250"/>
            <a:ext cx="8064500" cy="584775"/>
          </a:xfrm>
          <a:prstGeom prst="rect">
            <a:avLst/>
          </a:prstGeom>
          <a:noFill/>
          <a:ln>
            <a:noFill/>
          </a:ln>
          <a:effectLst/>
        </p:spPr>
        <p:txBody>
          <a:bodyPr>
            <a:spAutoFit/>
          </a:bodyPr>
          <a:lstStyle/>
          <a:p>
            <a:pPr eaLnBrk="1" hangingPunct="1">
              <a:spcBef>
                <a:spcPct val="50000"/>
              </a:spcBef>
              <a:defRPr/>
            </a:pPr>
            <a:r>
              <a:rPr lang="en-US" sz="3200" b="1" dirty="0">
                <a:solidFill>
                  <a:srgbClr val="C00000"/>
                </a:solidFill>
              </a:rPr>
              <a:t>Open-ended Questions</a:t>
            </a:r>
            <a:r>
              <a:rPr lang="en-AU" sz="3200" b="1" dirty="0">
                <a:solidFill>
                  <a:srgbClr val="C00000"/>
                </a:solidFill>
              </a:rPr>
              <a:t>:</a:t>
            </a:r>
            <a:endParaRPr lang="en-US" sz="3200" b="1" dirty="0">
              <a:solidFill>
                <a:srgbClr val="C00000"/>
              </a:solidFill>
            </a:endParaRPr>
          </a:p>
        </p:txBody>
      </p:sp>
      <p:sp>
        <p:nvSpPr>
          <p:cNvPr id="25604" name="Text Box 3">
            <a:extLst>
              <a:ext uri="{FF2B5EF4-FFF2-40B4-BE49-F238E27FC236}">
                <a16:creationId xmlns:a16="http://schemas.microsoft.com/office/drawing/2014/main" id="{0CF9E960-65A9-DC4D-E310-07AC4A7B35B2}"/>
              </a:ext>
            </a:extLst>
          </p:cNvPr>
          <p:cNvSpPr txBox="1">
            <a:spLocks noChangeArrowheads="1"/>
          </p:cNvSpPr>
          <p:nvPr/>
        </p:nvSpPr>
        <p:spPr bwMode="auto">
          <a:xfrm>
            <a:off x="611188" y="1268413"/>
            <a:ext cx="80645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30000"/>
              </a:spcBef>
              <a:buFontTx/>
              <a:buChar char="•"/>
            </a:pPr>
            <a:r>
              <a:rPr lang="en-AU" altLang="en-US" sz="3200">
                <a:solidFill>
                  <a:schemeClr val="tx1"/>
                </a:solidFill>
              </a:rPr>
              <a:t>require more than remembering a fact or reproducing a skill;</a:t>
            </a:r>
            <a:endParaRPr lang="en-US" altLang="en-US" sz="3200">
              <a:solidFill>
                <a:schemeClr val="tx1"/>
              </a:solidFill>
            </a:endParaRPr>
          </a:p>
          <a:p>
            <a:pPr eaLnBrk="1" hangingPunct="1">
              <a:spcBef>
                <a:spcPct val="30000"/>
              </a:spcBef>
              <a:buFontTx/>
              <a:buChar char="•"/>
            </a:pPr>
            <a:r>
              <a:rPr lang="en-AU" altLang="en-US" sz="3200">
                <a:solidFill>
                  <a:schemeClr val="tx1"/>
                </a:solidFill>
              </a:rPr>
              <a:t>have several acceptable answers</a:t>
            </a:r>
            <a:r>
              <a:rPr lang="en-US" altLang="en-US" sz="3200">
                <a:solidFill>
                  <a:schemeClr val="tx1"/>
                </a:solidFill>
              </a:rPr>
              <a:t>; </a:t>
            </a:r>
          </a:p>
          <a:p>
            <a:pPr eaLnBrk="1" hangingPunct="1">
              <a:spcBef>
                <a:spcPct val="30000"/>
              </a:spcBef>
              <a:buFontTx/>
              <a:buChar char="•"/>
            </a:pPr>
            <a:r>
              <a:rPr lang="en-US" altLang="en-US" sz="3200">
                <a:solidFill>
                  <a:schemeClr val="tx1"/>
                </a:solidFill>
              </a:rPr>
              <a:t>engage learners of different abilities;</a:t>
            </a:r>
            <a:endParaRPr lang="en-AU" altLang="en-US" sz="3200">
              <a:solidFill>
                <a:schemeClr val="tx1"/>
              </a:solidFill>
            </a:endParaRPr>
          </a:p>
          <a:p>
            <a:pPr eaLnBrk="1" hangingPunct="1">
              <a:spcBef>
                <a:spcPct val="30000"/>
              </a:spcBef>
              <a:buFontTx/>
              <a:buChar char="•"/>
            </a:pPr>
            <a:r>
              <a:rPr lang="en-AU" altLang="en-US" sz="3200">
                <a:solidFill>
                  <a:schemeClr val="tx1"/>
                </a:solidFill>
              </a:rPr>
              <a:t>enable students to learn by answering the question</a:t>
            </a:r>
            <a:r>
              <a:rPr lang="en-US" altLang="en-US" sz="3200">
                <a:solidFill>
                  <a:schemeClr val="tx1"/>
                </a:solidFill>
              </a:rPr>
              <a:t>;</a:t>
            </a:r>
            <a:r>
              <a:rPr lang="en-AU" altLang="en-US" sz="3200">
                <a:solidFill>
                  <a:schemeClr val="tx1"/>
                </a:solidFill>
              </a:rPr>
              <a:t> and </a:t>
            </a:r>
            <a:endParaRPr lang="en-US" altLang="en-US" sz="3200">
              <a:solidFill>
                <a:schemeClr val="tx1"/>
              </a:solidFill>
            </a:endParaRPr>
          </a:p>
          <a:p>
            <a:pPr eaLnBrk="1" hangingPunct="1">
              <a:spcBef>
                <a:spcPct val="30000"/>
              </a:spcBef>
              <a:buFontTx/>
              <a:buChar char="•"/>
            </a:pPr>
            <a:r>
              <a:rPr lang="en-AU" altLang="en-US" sz="3200">
                <a:solidFill>
                  <a:schemeClr val="tx1"/>
                </a:solidFill>
              </a:rPr>
              <a:t>the teacher to learn about each pupil from the attempt.</a:t>
            </a:r>
            <a:endParaRPr lang="en-US" altLang="en-US" sz="3200">
              <a:solidFill>
                <a:schemeClr val="tx1"/>
              </a:solidFill>
            </a:endParaRPr>
          </a:p>
        </p:txBody>
      </p:sp>
      <p:sp>
        <p:nvSpPr>
          <p:cNvPr id="25605" name="Text Box 4">
            <a:extLst>
              <a:ext uri="{FF2B5EF4-FFF2-40B4-BE49-F238E27FC236}">
                <a16:creationId xmlns:a16="http://schemas.microsoft.com/office/drawing/2014/main" id="{AA4BB45C-E733-475E-A06E-F417ED0A56C3}"/>
              </a:ext>
            </a:extLst>
          </p:cNvPr>
          <p:cNvSpPr txBox="1">
            <a:spLocks noChangeArrowheads="1"/>
          </p:cNvSpPr>
          <p:nvPr/>
        </p:nvSpPr>
        <p:spPr bwMode="auto">
          <a:xfrm>
            <a:off x="3657600" y="5853113"/>
            <a:ext cx="3744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2400" dirty="0">
                <a:solidFill>
                  <a:schemeClr val="tx1"/>
                </a:solidFill>
              </a:rPr>
              <a:t>(Sullivan &amp; Lilburn, 1997)</a:t>
            </a:r>
            <a:endParaRPr lang="en-US" altLang="en-US" sz="2400" dirty="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2">
            <a:extLst>
              <a:ext uri="{FF2B5EF4-FFF2-40B4-BE49-F238E27FC236}">
                <a16:creationId xmlns:a16="http://schemas.microsoft.com/office/drawing/2014/main" id="{37EBFB7E-50DD-8FA5-63C9-5A7B3DB617D3}"/>
              </a:ext>
            </a:extLst>
          </p:cNvPr>
          <p:cNvSpPr txBox="1">
            <a:spLocks noChangeArrowheads="1"/>
          </p:cNvSpPr>
          <p:nvPr/>
        </p:nvSpPr>
        <p:spPr bwMode="auto">
          <a:xfrm>
            <a:off x="539750" y="1125538"/>
            <a:ext cx="8208963"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7675" indent="-447675">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buFontTx/>
              <a:buAutoNum type="arabicPeriod"/>
            </a:pPr>
            <a:r>
              <a:rPr lang="en-AU" altLang="en-US" sz="3200">
                <a:solidFill>
                  <a:schemeClr val="hlink"/>
                </a:solidFill>
              </a:rPr>
              <a:t>John and Maria each measured the length of the basketball court. John said that it was 20 rulers long and Maria said it was 19½ rulers long. How could this happen?</a:t>
            </a:r>
          </a:p>
          <a:p>
            <a:pPr eaLnBrk="1" hangingPunct="1">
              <a:spcBef>
                <a:spcPct val="50000"/>
              </a:spcBef>
              <a:buFontTx/>
              <a:buAutoNum type="arabicPeriod"/>
            </a:pPr>
            <a:r>
              <a:rPr lang="en-AU" altLang="en-US" sz="3200">
                <a:solidFill>
                  <a:schemeClr val="hlink"/>
                </a:solidFill>
              </a:rPr>
              <a:t>In my pocket I have $36. what notes and coins might I have?</a:t>
            </a:r>
            <a:endParaRPr lang="en-US" altLang="en-US" sz="3200">
              <a:solidFill>
                <a:schemeClr val="hlink"/>
              </a:solidFill>
            </a:endParaRPr>
          </a:p>
          <a:p>
            <a:pPr eaLnBrk="1" hangingPunct="1">
              <a:spcBef>
                <a:spcPct val="50000"/>
              </a:spcBef>
              <a:buFontTx/>
              <a:buAutoNum type="arabicPeriod"/>
            </a:pPr>
            <a:r>
              <a:rPr lang="en-US" altLang="en-US" sz="3200">
                <a:solidFill>
                  <a:schemeClr val="hlink"/>
                </a:solidFill>
              </a:rPr>
              <a:t>Can you find three fractions between 1 half and 3 quarters?</a:t>
            </a:r>
          </a:p>
        </p:txBody>
      </p:sp>
      <p:sp>
        <p:nvSpPr>
          <p:cNvPr id="26628" name="Text Box 3">
            <a:extLst>
              <a:ext uri="{FF2B5EF4-FFF2-40B4-BE49-F238E27FC236}">
                <a16:creationId xmlns:a16="http://schemas.microsoft.com/office/drawing/2014/main" id="{B050DBAD-D32D-6724-CA84-5BF58C9BE2B0}"/>
              </a:ext>
            </a:extLst>
          </p:cNvPr>
          <p:cNvSpPr txBox="1">
            <a:spLocks noChangeArrowheads="1"/>
          </p:cNvSpPr>
          <p:nvPr/>
        </p:nvSpPr>
        <p:spPr bwMode="auto">
          <a:xfrm>
            <a:off x="4787900" y="6092825"/>
            <a:ext cx="3744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2400">
                <a:solidFill>
                  <a:schemeClr val="tx1"/>
                </a:solidFill>
              </a:rPr>
              <a:t>(Sullivan &amp; Lilburn, 1997)</a:t>
            </a:r>
            <a:endParaRPr lang="en-US" altLang="en-US" sz="2400">
              <a:solidFill>
                <a:schemeClr val="tx1"/>
              </a:solidFill>
            </a:endParaRPr>
          </a:p>
        </p:txBody>
      </p:sp>
      <p:sp>
        <p:nvSpPr>
          <p:cNvPr id="26629" name="Text Box 4">
            <a:extLst>
              <a:ext uri="{FF2B5EF4-FFF2-40B4-BE49-F238E27FC236}">
                <a16:creationId xmlns:a16="http://schemas.microsoft.com/office/drawing/2014/main" id="{0285D4F5-0BCC-9A29-B590-54BCE63B21DE}"/>
              </a:ext>
            </a:extLst>
          </p:cNvPr>
          <p:cNvSpPr txBox="1">
            <a:spLocks noChangeArrowheads="1"/>
          </p:cNvSpPr>
          <p:nvPr/>
        </p:nvSpPr>
        <p:spPr bwMode="auto">
          <a:xfrm>
            <a:off x="539750" y="333375"/>
            <a:ext cx="3124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dirty="0">
                <a:solidFill>
                  <a:srgbClr val="C00000"/>
                </a:solidFill>
              </a:rPr>
              <a:t>For example,</a:t>
            </a:r>
            <a:endParaRPr lang="en-AU" altLang="en-US" sz="3200" dirty="0">
              <a:solidFill>
                <a:srgbClr val="C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2">
            <a:extLst>
              <a:ext uri="{FF2B5EF4-FFF2-40B4-BE49-F238E27FC236}">
                <a16:creationId xmlns:a16="http://schemas.microsoft.com/office/drawing/2014/main" id="{6CE95708-85E8-8089-F7ED-5FA76BBFEDFB}"/>
              </a:ext>
            </a:extLst>
          </p:cNvPr>
          <p:cNvSpPr txBox="1">
            <a:spLocks noChangeArrowheads="1"/>
          </p:cNvSpPr>
          <p:nvPr/>
        </p:nvSpPr>
        <p:spPr bwMode="auto">
          <a:xfrm>
            <a:off x="539750" y="476250"/>
            <a:ext cx="8064500" cy="584775"/>
          </a:xfrm>
          <a:prstGeom prst="rect">
            <a:avLst/>
          </a:prstGeom>
          <a:noFill/>
          <a:ln>
            <a:noFill/>
          </a:ln>
          <a:effectLst/>
        </p:spPr>
        <p:txBody>
          <a:bodyPr>
            <a:spAutoFit/>
          </a:bodyPr>
          <a:lstStyle/>
          <a:p>
            <a:pPr eaLnBrk="1" hangingPunct="1">
              <a:spcBef>
                <a:spcPct val="50000"/>
              </a:spcBef>
              <a:defRPr/>
            </a:pPr>
            <a:r>
              <a:rPr lang="en-US" sz="3200" b="1" dirty="0">
                <a:solidFill>
                  <a:srgbClr val="C00000"/>
                </a:solidFill>
              </a:rPr>
              <a:t>Rich Tasks</a:t>
            </a:r>
            <a:r>
              <a:rPr lang="en-AU" sz="3200" b="1" dirty="0">
                <a:solidFill>
                  <a:srgbClr val="C00000"/>
                </a:solidFill>
              </a:rPr>
              <a:t>:</a:t>
            </a:r>
            <a:endParaRPr lang="en-US" sz="3200" b="1" dirty="0">
              <a:solidFill>
                <a:srgbClr val="C00000"/>
              </a:solidFill>
            </a:endParaRPr>
          </a:p>
        </p:txBody>
      </p:sp>
      <p:sp>
        <p:nvSpPr>
          <p:cNvPr id="27652" name="Text Box 3">
            <a:extLst>
              <a:ext uri="{FF2B5EF4-FFF2-40B4-BE49-F238E27FC236}">
                <a16:creationId xmlns:a16="http://schemas.microsoft.com/office/drawing/2014/main" id="{67FA7558-D698-17CA-3519-588B4DC4E271}"/>
              </a:ext>
            </a:extLst>
          </p:cNvPr>
          <p:cNvSpPr txBox="1">
            <a:spLocks noChangeArrowheads="1"/>
          </p:cNvSpPr>
          <p:nvPr/>
        </p:nvSpPr>
        <p:spPr bwMode="auto">
          <a:xfrm>
            <a:off x="457200" y="1143000"/>
            <a:ext cx="82089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3200">
              <a:solidFill>
                <a:schemeClr val="tx1"/>
              </a:solidFill>
            </a:endParaRPr>
          </a:p>
        </p:txBody>
      </p:sp>
      <p:sp>
        <p:nvSpPr>
          <p:cNvPr id="27653" name="Text Box 4">
            <a:extLst>
              <a:ext uri="{FF2B5EF4-FFF2-40B4-BE49-F238E27FC236}">
                <a16:creationId xmlns:a16="http://schemas.microsoft.com/office/drawing/2014/main" id="{790869C5-4631-BF23-4B90-E7ED46B09CA9}"/>
              </a:ext>
            </a:extLst>
          </p:cNvPr>
          <p:cNvSpPr txBox="1">
            <a:spLocks noChangeArrowheads="1"/>
          </p:cNvSpPr>
          <p:nvPr/>
        </p:nvSpPr>
        <p:spPr bwMode="auto">
          <a:xfrm>
            <a:off x="7500938" y="1341438"/>
            <a:ext cx="67151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3200">
              <a:solidFill>
                <a:schemeClr val="tx1"/>
              </a:solidFill>
            </a:endParaRPr>
          </a:p>
        </p:txBody>
      </p:sp>
      <p:sp>
        <p:nvSpPr>
          <p:cNvPr id="27654" name="Text Box 5">
            <a:extLst>
              <a:ext uri="{FF2B5EF4-FFF2-40B4-BE49-F238E27FC236}">
                <a16:creationId xmlns:a16="http://schemas.microsoft.com/office/drawing/2014/main" id="{B5F91774-3AEC-5B83-281A-ABAE6B82AE5D}"/>
              </a:ext>
            </a:extLst>
          </p:cNvPr>
          <p:cNvSpPr txBox="1">
            <a:spLocks noChangeArrowheads="1"/>
          </p:cNvSpPr>
          <p:nvPr/>
        </p:nvSpPr>
        <p:spPr bwMode="auto">
          <a:xfrm>
            <a:off x="468313" y="1196975"/>
            <a:ext cx="8353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30000"/>
              </a:spcBef>
              <a:buFontTx/>
              <a:buChar char="•"/>
            </a:pPr>
            <a:r>
              <a:rPr lang="en-AU" altLang="en-US" sz="2800" dirty="0">
                <a:solidFill>
                  <a:schemeClr val="tx1"/>
                </a:solidFill>
              </a:rPr>
              <a:t>involve important mathematics from more than one </a:t>
            </a:r>
            <a:r>
              <a:rPr lang="en-US" altLang="en-US" sz="2800" dirty="0">
                <a:solidFill>
                  <a:schemeClr val="tx1"/>
                </a:solidFill>
              </a:rPr>
              <a:t>area of the mathematics curriculum;</a:t>
            </a:r>
            <a:endParaRPr lang="en-AU" altLang="en-US" sz="2800" dirty="0">
              <a:solidFill>
                <a:schemeClr val="tx1"/>
              </a:solidFill>
            </a:endParaRPr>
          </a:p>
          <a:p>
            <a:pPr eaLnBrk="1" hangingPunct="1">
              <a:spcBef>
                <a:spcPct val="30000"/>
              </a:spcBef>
              <a:buFontTx/>
              <a:buChar char="•"/>
            </a:pPr>
            <a:r>
              <a:rPr lang="en-AU" altLang="en-US" sz="2800" dirty="0">
                <a:solidFill>
                  <a:schemeClr val="tx1"/>
                </a:solidFill>
              </a:rPr>
              <a:t>connect to a real-world context, problem, question or issue of interest to students;</a:t>
            </a:r>
          </a:p>
          <a:p>
            <a:pPr eaLnBrk="1" hangingPunct="1">
              <a:spcBef>
                <a:spcPct val="30000"/>
              </a:spcBef>
              <a:buFontTx/>
              <a:buChar char="•"/>
            </a:pPr>
            <a:r>
              <a:rPr lang="en-AU" altLang="en-US" sz="2800" dirty="0">
                <a:solidFill>
                  <a:schemeClr val="tx1"/>
                </a:solidFill>
              </a:rPr>
              <a:t>generally involve some data collection, analysis, conjecture, evaluation and result in some sort of product or outcome;</a:t>
            </a:r>
          </a:p>
          <a:p>
            <a:pPr eaLnBrk="1" hangingPunct="1">
              <a:spcBef>
                <a:spcPct val="30000"/>
              </a:spcBef>
              <a:buFontTx/>
              <a:buChar char="•"/>
            </a:pPr>
            <a:r>
              <a:rPr lang="en-AU" altLang="en-US" sz="2800" dirty="0">
                <a:solidFill>
                  <a:schemeClr val="tx1"/>
                </a:solidFill>
              </a:rPr>
              <a:t>provide opportunities for working mathematically and making problem solving explicit; and</a:t>
            </a:r>
          </a:p>
          <a:p>
            <a:pPr eaLnBrk="1" hangingPunct="1">
              <a:spcBef>
                <a:spcPct val="30000"/>
              </a:spcBef>
              <a:buFontTx/>
              <a:buChar char="•"/>
            </a:pPr>
            <a:r>
              <a:rPr lang="en-AU" altLang="en-US" sz="2800" dirty="0">
                <a:solidFill>
                  <a:schemeClr val="tx1"/>
                </a:solidFill>
              </a:rPr>
              <a:t>can be used over a number of Year levels.</a:t>
            </a:r>
            <a:endParaRPr lang="en-US" altLang="en-US" sz="2800" dirty="0">
              <a:solidFill>
                <a:schemeClr val="tx1"/>
              </a:solidFill>
            </a:endParaRPr>
          </a:p>
        </p:txBody>
      </p:sp>
      <p:sp>
        <p:nvSpPr>
          <p:cNvPr id="2" name="TextBox 1">
            <a:extLst>
              <a:ext uri="{FF2B5EF4-FFF2-40B4-BE49-F238E27FC236}">
                <a16:creationId xmlns:a16="http://schemas.microsoft.com/office/drawing/2014/main" id="{CF8C88B2-63F7-B6CB-EAC3-093889778057}"/>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39</a:t>
            </a:fld>
            <a:endParaRPr lang="en-US" sz="1200" dirty="0">
              <a:solidFill>
                <a:schemeClr val="bg2">
                  <a:lumMod val="7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2EB0DBE-A142-A56D-CE27-C923BE6D50AE}"/>
              </a:ext>
            </a:extLst>
          </p:cNvPr>
          <p:cNvGraphicFramePr>
            <a:graphicFrameLocks noGrp="1"/>
          </p:cNvGraphicFramePr>
          <p:nvPr/>
        </p:nvGraphicFramePr>
        <p:xfrm>
          <a:off x="508454" y="988902"/>
          <a:ext cx="8229600" cy="5120640"/>
        </p:xfrm>
        <a:graphic>
          <a:graphicData uri="http://schemas.openxmlformats.org/drawingml/2006/table">
            <a:tbl>
              <a:tblPr firstRow="1" bandRow="1">
                <a:tableStyleId>{F5AB1C69-6EDB-4FF4-983F-18BD219EF322}</a:tableStyleId>
              </a:tblPr>
              <a:tblGrid>
                <a:gridCol w="1371600">
                  <a:extLst>
                    <a:ext uri="{9D8B030D-6E8A-4147-A177-3AD203B41FA5}">
                      <a16:colId xmlns:a16="http://schemas.microsoft.com/office/drawing/2014/main" val="1781726167"/>
                    </a:ext>
                  </a:extLst>
                </a:gridCol>
                <a:gridCol w="5663746">
                  <a:extLst>
                    <a:ext uri="{9D8B030D-6E8A-4147-A177-3AD203B41FA5}">
                      <a16:colId xmlns:a16="http://schemas.microsoft.com/office/drawing/2014/main" val="3489295162"/>
                    </a:ext>
                  </a:extLst>
                </a:gridCol>
                <a:gridCol w="1194254">
                  <a:extLst>
                    <a:ext uri="{9D8B030D-6E8A-4147-A177-3AD203B41FA5}">
                      <a16:colId xmlns:a16="http://schemas.microsoft.com/office/drawing/2014/main" val="1601585338"/>
                    </a:ext>
                  </a:extLst>
                </a:gridCol>
              </a:tblGrid>
              <a:tr h="370840">
                <a:tc>
                  <a:txBody>
                    <a:bodyPr/>
                    <a:lstStyle/>
                    <a:p>
                      <a:r>
                        <a:rPr lang="en-AU" sz="1200" b="0" dirty="0">
                          <a:solidFill>
                            <a:schemeClr val="tx1"/>
                          </a:solidFill>
                        </a:rPr>
                        <a:t>Advanced International Benchmark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1" i="1" kern="1200" dirty="0">
                          <a:solidFill>
                            <a:schemeClr val="tx1"/>
                          </a:solidFill>
                          <a:effectLst/>
                          <a:latin typeface="+mn-lt"/>
                          <a:ea typeface="+mn-ea"/>
                          <a:cs typeface="+mn-cs"/>
                        </a:rPr>
                        <a:t>Students can apply and reason in a variety of problem situations, solve linear equations and make generalisations. </a:t>
                      </a:r>
                      <a:endParaRPr lang="en-AU" sz="1200" b="1" dirty="0">
                        <a:solidFill>
                          <a:schemeClr val="tx1"/>
                        </a:solidFill>
                      </a:endParaRPr>
                    </a:p>
                    <a:p>
                      <a:r>
                        <a:rPr lang="en-AU" sz="1200" b="0" kern="1200" dirty="0">
                          <a:solidFill>
                            <a:schemeClr val="tx1"/>
                          </a:solidFill>
                          <a:effectLst/>
                          <a:latin typeface="+mn-lt"/>
                          <a:ea typeface="+mn-ea"/>
                          <a:cs typeface="+mn-cs"/>
                        </a:rPr>
                        <a:t>They can solve a variety of fraction, proportion, and percentage problems and justify their conclusions. They can understand linear functions and algebraic expressions. Students can use their knowledge of geometric figures to solve a wide range of problems involving angles, area, and surface area. They can calculate means and medians, and understand how changing data points can impact the mean. Students can interpret a wide variety of data displays to draw and justify conclusions, and solve multistep problems. They can solve problems involving expected values. </a:t>
                      </a:r>
                      <a:endParaRPr lang="en-AU"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400" dirty="0">
                          <a:solidFill>
                            <a:schemeClr val="tx1"/>
                          </a:solidFil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99107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dirty="0">
                          <a:solidFill>
                            <a:schemeClr val="tx1"/>
                          </a:solidFill>
                        </a:rPr>
                        <a:t>High International Benchmark</a:t>
                      </a:r>
                    </a:p>
                    <a:p>
                      <a:endParaRPr lang="en-A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1" i="1" kern="1200" dirty="0">
                          <a:solidFill>
                            <a:schemeClr val="dk1"/>
                          </a:solidFill>
                          <a:effectLst/>
                          <a:latin typeface="+mn-lt"/>
                          <a:ea typeface="+mn-ea"/>
                          <a:cs typeface="+mn-cs"/>
                        </a:rPr>
                        <a:t>Students can apply their understanding and knowledge in a variety of relatively complex situations. </a:t>
                      </a:r>
                      <a:endParaRPr lang="en-AU" sz="1200" b="1" dirty="0"/>
                    </a:p>
                    <a:p>
                      <a:r>
                        <a:rPr lang="en-AU" sz="1200" b="0" kern="1200" dirty="0">
                          <a:solidFill>
                            <a:schemeClr val="dk1"/>
                          </a:solidFill>
                          <a:effectLst/>
                          <a:latin typeface="+mn-lt"/>
                          <a:ea typeface="+mn-ea"/>
                          <a:cs typeface="+mn-cs"/>
                        </a:rPr>
                        <a:t>They can solve problems with fractions, decimals, ratios and proportions. Students at this level show basic procedural knowledge related to algebraic expressions and equations. They can solve a variety of problems with angles, including problems involving triangles, parallel lines, rectangles and congruent </a:t>
                      </a:r>
                      <a:endParaRPr lang="en-AU" sz="1200" b="0" dirty="0"/>
                    </a:p>
                    <a:p>
                      <a:r>
                        <a:rPr lang="en-AU" sz="1200" b="0" kern="1200" dirty="0">
                          <a:solidFill>
                            <a:schemeClr val="dk1"/>
                          </a:solidFill>
                          <a:effectLst/>
                          <a:latin typeface="+mn-lt"/>
                          <a:ea typeface="+mn-ea"/>
                          <a:cs typeface="+mn-cs"/>
                        </a:rPr>
                        <a:t>and similar figures. Students can interpret data in a variety of graphs and solve simple problems involving outcomes and probabilities. </a:t>
                      </a:r>
                      <a:endParaRPr lang="en-AU"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400" b="1" dirty="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03070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dirty="0">
                          <a:solidFill>
                            <a:schemeClr val="tx1"/>
                          </a:solidFill>
                        </a:rPr>
                        <a:t>Intermediate International Benchmark</a:t>
                      </a:r>
                    </a:p>
                    <a:p>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i="1" kern="1200" dirty="0">
                          <a:solidFill>
                            <a:schemeClr val="dk1"/>
                          </a:solidFill>
                          <a:effectLst/>
                          <a:latin typeface="+mn-lt"/>
                          <a:ea typeface="+mn-ea"/>
                          <a:cs typeface="+mn-cs"/>
                        </a:rPr>
                        <a:t>Students can apply basic mathematical knowledge in a variety of situations. </a:t>
                      </a:r>
                      <a:endParaRPr lang="en-AU" sz="1200" b="0" dirty="0"/>
                    </a:p>
                    <a:p>
                      <a:r>
                        <a:rPr lang="en-AU" sz="1200" b="0" kern="1200" dirty="0">
                          <a:solidFill>
                            <a:schemeClr val="dk1"/>
                          </a:solidFill>
                          <a:effectLst/>
                          <a:latin typeface="+mn-lt"/>
                          <a:ea typeface="+mn-ea"/>
                          <a:cs typeface="+mn-cs"/>
                        </a:rPr>
                        <a:t>They can solve problems involving whole numbers, negative numbers, fractions, decimals and ratios. Students have some basic knowledge about properties of two-dimensional shapes. They can read and interpret data in graphs and have some rudimentary knowledge of probability. </a:t>
                      </a:r>
                      <a:endParaRPr lang="en-AU"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400" b="1"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51342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0" dirty="0">
                          <a:solidFill>
                            <a:schemeClr val="tx1"/>
                          </a:solidFill>
                        </a:rPr>
                        <a:t>Low International Benchmark</a:t>
                      </a:r>
                    </a:p>
                    <a:p>
                      <a:endParaRPr lang="en-AU"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200" b="0" i="1" kern="1200" dirty="0">
                          <a:solidFill>
                            <a:schemeClr val="dk1"/>
                          </a:solidFill>
                          <a:effectLst/>
                          <a:latin typeface="+mn-lt"/>
                          <a:ea typeface="+mn-ea"/>
                          <a:cs typeface="+mn-cs"/>
                        </a:rPr>
                        <a:t>Students have some knowledge of whole numbers and basic graphs. </a:t>
                      </a:r>
                      <a:endParaRPr lang="en-AU"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400" b="1" dirty="0"/>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449569"/>
                  </a:ext>
                </a:extLst>
              </a:tr>
            </a:tbl>
          </a:graphicData>
        </a:graphic>
      </p:graphicFrame>
      <p:sp>
        <p:nvSpPr>
          <p:cNvPr id="7" name="Text Box 2">
            <a:extLst>
              <a:ext uri="{FF2B5EF4-FFF2-40B4-BE49-F238E27FC236}">
                <a16:creationId xmlns:a16="http://schemas.microsoft.com/office/drawing/2014/main" id="{6488F1B2-1AC1-25BB-C468-03794F3C4FFC}"/>
              </a:ext>
            </a:extLst>
          </p:cNvPr>
          <p:cNvSpPr txBox="1">
            <a:spLocks noChangeArrowheads="1"/>
          </p:cNvSpPr>
          <p:nvPr/>
        </p:nvSpPr>
        <p:spPr bwMode="auto">
          <a:xfrm>
            <a:off x="435429" y="292614"/>
            <a:ext cx="8375650" cy="584775"/>
          </a:xfrm>
          <a:prstGeom prst="rect">
            <a:avLst/>
          </a:prstGeom>
          <a:noFill/>
          <a:ln>
            <a:noFill/>
          </a:ln>
          <a:effectLst/>
        </p:spPr>
        <p:txBody>
          <a:bodyPr wrap="square">
            <a:spAutoFit/>
          </a:bodyPr>
          <a:lstStyle/>
          <a:p>
            <a:pPr eaLnBrk="1" hangingPunct="1">
              <a:spcBef>
                <a:spcPct val="50000"/>
              </a:spcBef>
              <a:defRPr/>
            </a:pPr>
            <a:r>
              <a:rPr lang="en-US" sz="3200" b="1" dirty="0">
                <a:solidFill>
                  <a:srgbClr val="C00000"/>
                </a:solidFill>
              </a:rPr>
              <a:t>TIMSS 2019 Australian Results – Year 8</a:t>
            </a:r>
          </a:p>
        </p:txBody>
      </p:sp>
      <p:sp>
        <p:nvSpPr>
          <p:cNvPr id="2" name="TextBox 1">
            <a:extLst>
              <a:ext uri="{FF2B5EF4-FFF2-40B4-BE49-F238E27FC236}">
                <a16:creationId xmlns:a16="http://schemas.microsoft.com/office/drawing/2014/main" id="{255622A6-14A3-DA01-7C21-3D978D46CBC3}"/>
              </a:ext>
            </a:extLst>
          </p:cNvPr>
          <p:cNvSpPr txBox="1"/>
          <p:nvPr/>
        </p:nvSpPr>
        <p:spPr>
          <a:xfrm>
            <a:off x="2184854" y="6192482"/>
            <a:ext cx="4876800" cy="307777"/>
          </a:xfrm>
          <a:prstGeom prst="rect">
            <a:avLst/>
          </a:prstGeom>
          <a:noFill/>
        </p:spPr>
        <p:txBody>
          <a:bodyPr wrap="square" rtlCol="0">
            <a:spAutoFit/>
          </a:bodyPr>
          <a:lstStyle/>
          <a:p>
            <a:pPr algn="ctr"/>
            <a:r>
              <a:rPr lang="en-US" sz="1400" dirty="0">
                <a:solidFill>
                  <a:schemeClr val="bg2"/>
                </a:solidFill>
              </a:rPr>
              <a:t>Thompson et al., 2019</a:t>
            </a:r>
          </a:p>
        </p:txBody>
      </p:sp>
    </p:spTree>
    <p:extLst>
      <p:ext uri="{BB962C8B-B14F-4D97-AF65-F5344CB8AC3E}">
        <p14:creationId xmlns:p14="http://schemas.microsoft.com/office/powerpoint/2010/main" val="3483974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2">
            <a:extLst>
              <a:ext uri="{FF2B5EF4-FFF2-40B4-BE49-F238E27FC236}">
                <a16:creationId xmlns:a16="http://schemas.microsoft.com/office/drawing/2014/main" id="{701E34BE-909C-2663-33C0-459FB725D7EB}"/>
              </a:ext>
            </a:extLst>
          </p:cNvPr>
          <p:cNvSpPr txBox="1">
            <a:spLocks noChangeArrowheads="1"/>
          </p:cNvSpPr>
          <p:nvPr/>
        </p:nvSpPr>
        <p:spPr bwMode="auto">
          <a:xfrm>
            <a:off x="457200" y="1143000"/>
            <a:ext cx="82089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3200">
              <a:solidFill>
                <a:schemeClr val="tx1"/>
              </a:solidFill>
            </a:endParaRPr>
          </a:p>
        </p:txBody>
      </p:sp>
      <p:sp>
        <p:nvSpPr>
          <p:cNvPr id="28676" name="Text Box 3">
            <a:extLst>
              <a:ext uri="{FF2B5EF4-FFF2-40B4-BE49-F238E27FC236}">
                <a16:creationId xmlns:a16="http://schemas.microsoft.com/office/drawing/2014/main" id="{5F453817-28EC-1E5D-E6B2-1CFEFDE96301}"/>
              </a:ext>
            </a:extLst>
          </p:cNvPr>
          <p:cNvSpPr txBox="1">
            <a:spLocks noChangeArrowheads="1"/>
          </p:cNvSpPr>
          <p:nvPr/>
        </p:nvSpPr>
        <p:spPr bwMode="auto">
          <a:xfrm>
            <a:off x="7500938" y="1341438"/>
            <a:ext cx="67151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3200">
              <a:solidFill>
                <a:schemeClr val="tx1"/>
              </a:solidFill>
            </a:endParaRPr>
          </a:p>
        </p:txBody>
      </p:sp>
      <p:sp>
        <p:nvSpPr>
          <p:cNvPr id="28677" name="Text Box 4">
            <a:extLst>
              <a:ext uri="{FF2B5EF4-FFF2-40B4-BE49-F238E27FC236}">
                <a16:creationId xmlns:a16="http://schemas.microsoft.com/office/drawing/2014/main" id="{D133D473-26F3-F83D-A4CB-A67BAE14B793}"/>
              </a:ext>
            </a:extLst>
          </p:cNvPr>
          <p:cNvSpPr txBox="1">
            <a:spLocks noChangeArrowheads="1"/>
          </p:cNvSpPr>
          <p:nvPr/>
        </p:nvSpPr>
        <p:spPr bwMode="auto">
          <a:xfrm>
            <a:off x="395288" y="836613"/>
            <a:ext cx="8512175"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4288">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Aft>
                <a:spcPct val="30000"/>
              </a:spcAft>
            </a:pPr>
            <a:r>
              <a:rPr lang="en-AU" altLang="en-US" sz="2800" i="1">
                <a:solidFill>
                  <a:schemeClr val="hlink"/>
                </a:solidFill>
              </a:rPr>
              <a:t>Rubbish:</a:t>
            </a:r>
            <a:r>
              <a:rPr lang="en-AU" altLang="en-US" sz="2800">
                <a:solidFill>
                  <a:schemeClr val="hlink"/>
                </a:solidFill>
              </a:rPr>
              <a:t> How much rubbish does this grade produce in a school year?</a:t>
            </a:r>
          </a:p>
          <a:p>
            <a:pPr eaLnBrk="1" hangingPunct="1">
              <a:spcAft>
                <a:spcPct val="30000"/>
              </a:spcAft>
            </a:pPr>
            <a:r>
              <a:rPr lang="en-AU" altLang="en-US" sz="2800" i="1">
                <a:solidFill>
                  <a:schemeClr val="tx1"/>
                </a:solidFill>
              </a:rPr>
              <a:t>Bird-seed:</a:t>
            </a:r>
            <a:r>
              <a:rPr lang="en-AU" altLang="en-US" sz="2800">
                <a:solidFill>
                  <a:schemeClr val="tx1"/>
                </a:solidFill>
              </a:rPr>
              <a:t> Using 1 sheet of A4 paper only and some sticky tape, make a container to hold bird-seed. What sort of container will hold the most bird-seed when filled to the top? What will hold the least amount?</a:t>
            </a:r>
          </a:p>
          <a:p>
            <a:pPr eaLnBrk="1" hangingPunct="1">
              <a:spcAft>
                <a:spcPct val="30000"/>
              </a:spcAft>
            </a:pPr>
            <a:r>
              <a:rPr lang="en-AU" altLang="en-US" sz="2800" i="1">
                <a:solidFill>
                  <a:schemeClr val="hlink"/>
                </a:solidFill>
              </a:rPr>
              <a:t>Danger Distance</a:t>
            </a:r>
            <a:r>
              <a:rPr lang="en-AU" altLang="en-US" sz="2800">
                <a:solidFill>
                  <a:schemeClr val="hlink"/>
                </a:solidFill>
              </a:rPr>
              <a:t>: How far away does an on-coming car need to be before you should cross the road?</a:t>
            </a:r>
          </a:p>
          <a:p>
            <a:pPr eaLnBrk="1" hangingPunct="1">
              <a:spcAft>
                <a:spcPct val="30000"/>
              </a:spcAft>
            </a:pPr>
            <a:r>
              <a:rPr lang="en-AU" altLang="en-US" sz="2800" i="1">
                <a:solidFill>
                  <a:schemeClr val="tx1"/>
                </a:solidFill>
              </a:rPr>
              <a:t>Money Trail</a:t>
            </a:r>
            <a:r>
              <a:rPr lang="en-AU" altLang="en-US" sz="2800">
                <a:solidFill>
                  <a:schemeClr val="tx1"/>
                </a:solidFill>
              </a:rPr>
              <a:t>: As a fundraiser, let</a:t>
            </a:r>
            <a:r>
              <a:rPr lang="ja-JP" altLang="en-AU" sz="2800">
                <a:solidFill>
                  <a:schemeClr val="tx1"/>
                </a:solidFill>
              </a:rPr>
              <a:t>’</a:t>
            </a:r>
            <a:r>
              <a:rPr lang="en-AU" altLang="ja-JP" sz="2800">
                <a:solidFill>
                  <a:schemeClr val="tx1"/>
                </a:solidFill>
              </a:rPr>
              <a:t>s build a money trail of 20c coins from the classroom to the front gate. How much would it be worth?</a:t>
            </a:r>
            <a:endParaRPr lang="en-US" altLang="en-US" sz="2800">
              <a:solidFill>
                <a:schemeClr val="tx1"/>
              </a:solidFill>
            </a:endParaRPr>
          </a:p>
        </p:txBody>
      </p:sp>
      <p:sp>
        <p:nvSpPr>
          <p:cNvPr id="28678" name="Text Box 5">
            <a:extLst>
              <a:ext uri="{FF2B5EF4-FFF2-40B4-BE49-F238E27FC236}">
                <a16:creationId xmlns:a16="http://schemas.microsoft.com/office/drawing/2014/main" id="{8C1280D5-15F1-E0A3-F37A-184E9125096E}"/>
              </a:ext>
            </a:extLst>
          </p:cNvPr>
          <p:cNvSpPr txBox="1">
            <a:spLocks noChangeArrowheads="1"/>
          </p:cNvSpPr>
          <p:nvPr/>
        </p:nvSpPr>
        <p:spPr bwMode="auto">
          <a:xfrm>
            <a:off x="5594351" y="6049963"/>
            <a:ext cx="3313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2400" dirty="0">
                <a:solidFill>
                  <a:schemeClr val="tx1"/>
                </a:solidFill>
              </a:rPr>
              <a:t>(</a:t>
            </a:r>
            <a:r>
              <a:rPr lang="en-AU" altLang="en-US" sz="2400" dirty="0" err="1">
                <a:solidFill>
                  <a:schemeClr val="tx1"/>
                </a:solidFill>
              </a:rPr>
              <a:t>Lovitt</a:t>
            </a:r>
            <a:r>
              <a:rPr lang="en-AU" altLang="en-US" sz="2400" dirty="0">
                <a:solidFill>
                  <a:schemeClr val="tx1"/>
                </a:solidFill>
              </a:rPr>
              <a:t> &amp; Clarke, 1988)</a:t>
            </a:r>
            <a:endParaRPr lang="en-US" altLang="en-US" sz="2400" dirty="0">
              <a:solidFill>
                <a:schemeClr val="tx1"/>
              </a:solidFill>
            </a:endParaRPr>
          </a:p>
        </p:txBody>
      </p:sp>
      <p:sp>
        <p:nvSpPr>
          <p:cNvPr id="28679" name="Text Box 6">
            <a:extLst>
              <a:ext uri="{FF2B5EF4-FFF2-40B4-BE49-F238E27FC236}">
                <a16:creationId xmlns:a16="http://schemas.microsoft.com/office/drawing/2014/main" id="{511230BE-238A-0A45-C2B5-E15ECF8D3A43}"/>
              </a:ext>
            </a:extLst>
          </p:cNvPr>
          <p:cNvSpPr txBox="1">
            <a:spLocks noChangeArrowheads="1"/>
          </p:cNvSpPr>
          <p:nvPr/>
        </p:nvSpPr>
        <p:spPr bwMode="auto">
          <a:xfrm>
            <a:off x="395288" y="188913"/>
            <a:ext cx="342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dirty="0">
                <a:solidFill>
                  <a:srgbClr val="C00000"/>
                </a:solidFill>
              </a:rPr>
              <a:t>For example,</a:t>
            </a:r>
            <a:endParaRPr lang="en-AU" altLang="en-US" sz="3200" dirty="0">
              <a:solidFill>
                <a:srgbClr val="C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4270E529-68AA-3373-BF77-47467AB81896}"/>
              </a:ext>
            </a:extLst>
          </p:cNvPr>
          <p:cNvPicPr>
            <a:picLocks noChangeAspect="1"/>
          </p:cNvPicPr>
          <p:nvPr/>
        </p:nvPicPr>
        <p:blipFill>
          <a:blip r:embed="rId2"/>
          <a:stretch>
            <a:fillRect/>
          </a:stretch>
        </p:blipFill>
        <p:spPr>
          <a:xfrm>
            <a:off x="484902" y="1450652"/>
            <a:ext cx="8174196" cy="4223668"/>
          </a:xfrm>
          <a:prstGeom prst="rect">
            <a:avLst/>
          </a:prstGeom>
        </p:spPr>
      </p:pic>
      <p:sp>
        <p:nvSpPr>
          <p:cNvPr id="8" name="TextBox 7">
            <a:extLst>
              <a:ext uri="{FF2B5EF4-FFF2-40B4-BE49-F238E27FC236}">
                <a16:creationId xmlns:a16="http://schemas.microsoft.com/office/drawing/2014/main" id="{E058A255-30E6-F1D0-2028-0CEC34BEAB97}"/>
              </a:ext>
            </a:extLst>
          </p:cNvPr>
          <p:cNvSpPr txBox="1"/>
          <p:nvPr/>
        </p:nvSpPr>
        <p:spPr>
          <a:xfrm>
            <a:off x="2362200" y="6229391"/>
            <a:ext cx="4953000" cy="338554"/>
          </a:xfrm>
          <a:prstGeom prst="rect">
            <a:avLst/>
          </a:prstGeom>
          <a:noFill/>
        </p:spPr>
        <p:txBody>
          <a:bodyPr wrap="square" rtlCol="0">
            <a:spAutoFit/>
          </a:bodyPr>
          <a:lstStyle/>
          <a:p>
            <a:r>
              <a:rPr lang="en-US" sz="1600" dirty="0">
                <a:solidFill>
                  <a:schemeClr val="tx1"/>
                </a:solidFill>
                <a:hlinkClick r:id="rId3"/>
              </a:rPr>
              <a:t>From: </a:t>
            </a:r>
            <a:r>
              <a:rPr lang="en-US" sz="1600" i="1" dirty="0">
                <a:solidFill>
                  <a:schemeClr val="tx1"/>
                </a:solidFill>
                <a:hlinkClick r:id="rId3"/>
              </a:rPr>
              <a:t>reSolve</a:t>
            </a:r>
            <a:r>
              <a:rPr lang="en-US" sz="1600" dirty="0">
                <a:solidFill>
                  <a:schemeClr val="tx1"/>
                </a:solidFill>
                <a:hlinkClick r:id="rId3"/>
              </a:rPr>
              <a:t>, https://www.resolve.edu.au</a:t>
            </a:r>
            <a:r>
              <a:rPr lang="en-US" sz="1600" dirty="0">
                <a:solidFill>
                  <a:schemeClr val="tx1"/>
                </a:solidFill>
              </a:rPr>
              <a:t> </a:t>
            </a:r>
          </a:p>
        </p:txBody>
      </p:sp>
      <p:sp>
        <p:nvSpPr>
          <p:cNvPr id="2" name="Text Box 125">
            <a:extLst>
              <a:ext uri="{FF2B5EF4-FFF2-40B4-BE49-F238E27FC236}">
                <a16:creationId xmlns:a16="http://schemas.microsoft.com/office/drawing/2014/main" id="{F0B86EAF-35A3-AA8E-F7FC-440142E7E33C}"/>
              </a:ext>
            </a:extLst>
          </p:cNvPr>
          <p:cNvSpPr txBox="1">
            <a:spLocks noChangeArrowheads="1"/>
          </p:cNvSpPr>
          <p:nvPr/>
        </p:nvSpPr>
        <p:spPr bwMode="auto">
          <a:xfrm>
            <a:off x="468313" y="260350"/>
            <a:ext cx="81359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AU" altLang="ja-JP" b="1" dirty="0">
                <a:solidFill>
                  <a:srgbClr val="C00000"/>
                </a:solidFill>
              </a:rPr>
              <a:t>From </a:t>
            </a:r>
            <a:r>
              <a:rPr lang="en-AU" altLang="ja-JP" b="1" dirty="0" err="1">
                <a:solidFill>
                  <a:srgbClr val="C00000"/>
                </a:solidFill>
              </a:rPr>
              <a:t>reSolve</a:t>
            </a:r>
            <a:r>
              <a:rPr lang="en-AU" altLang="ja-JP" b="1" dirty="0">
                <a:solidFill>
                  <a:srgbClr val="C00000"/>
                </a:solidFill>
              </a:rPr>
              <a:t> – promoting a spirit of inquiry</a:t>
            </a:r>
            <a:endParaRPr lang="en-AU" altLang="en-US" b="1" dirty="0">
              <a:solidFill>
                <a:srgbClr val="C00000"/>
              </a:solidFill>
            </a:endParaRPr>
          </a:p>
        </p:txBody>
      </p:sp>
      <p:pic>
        <p:nvPicPr>
          <p:cNvPr id="4" name="Picture 3">
            <a:extLst>
              <a:ext uri="{FF2B5EF4-FFF2-40B4-BE49-F238E27FC236}">
                <a16:creationId xmlns:a16="http://schemas.microsoft.com/office/drawing/2014/main" id="{B489659C-C8ED-4F7D-6916-DD1362B7806D}"/>
              </a:ext>
            </a:extLst>
          </p:cNvPr>
          <p:cNvPicPr>
            <a:picLocks noChangeAspect="1"/>
          </p:cNvPicPr>
          <p:nvPr/>
        </p:nvPicPr>
        <p:blipFill>
          <a:blip r:embed="rId4"/>
          <a:stretch>
            <a:fillRect/>
          </a:stretch>
        </p:blipFill>
        <p:spPr>
          <a:xfrm>
            <a:off x="5904636" y="2736274"/>
            <a:ext cx="3149600" cy="3276600"/>
          </a:xfrm>
          <a:prstGeom prst="rect">
            <a:avLst/>
          </a:prstGeom>
        </p:spPr>
      </p:pic>
    </p:spTree>
    <p:extLst>
      <p:ext uri="{BB962C8B-B14F-4D97-AF65-F5344CB8AC3E}">
        <p14:creationId xmlns:p14="http://schemas.microsoft.com/office/powerpoint/2010/main" val="353415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a:extLst>
              <a:ext uri="{FF2B5EF4-FFF2-40B4-BE49-F238E27FC236}">
                <a16:creationId xmlns:a16="http://schemas.microsoft.com/office/drawing/2014/main" id="{DB823226-559D-1FEB-B33F-FFFD1314DB5E}"/>
              </a:ext>
            </a:extLst>
          </p:cNvPr>
          <p:cNvSpPr txBox="1">
            <a:spLocks noChangeArrowheads="1"/>
          </p:cNvSpPr>
          <p:nvPr/>
        </p:nvSpPr>
        <p:spPr bwMode="auto">
          <a:xfrm>
            <a:off x="304800" y="304800"/>
            <a:ext cx="7993063" cy="584775"/>
          </a:xfrm>
          <a:prstGeom prst="rect">
            <a:avLst/>
          </a:prstGeom>
          <a:noFill/>
          <a:ln>
            <a:noFill/>
          </a:ln>
          <a:effectLst/>
        </p:spPr>
        <p:txBody>
          <a:bodyPr>
            <a:spAutoFit/>
          </a:bodyPr>
          <a:lstStyle>
            <a:lvl1pPr marL="358775" indent="-358775" fontAlgn="base">
              <a:defRPr>
                <a:solidFill>
                  <a:schemeClr val="tx1"/>
                </a:solidFill>
                <a:latin typeface="Arial" charset="0"/>
                <a:ea typeface="ＭＳ Ｐゴシック" charset="0"/>
                <a:cs typeface="Arial" charset="0"/>
              </a:defRPr>
            </a:lvl1pPr>
            <a:lvl2pPr marL="538163" fontAlgn="base">
              <a:defRPr>
                <a:solidFill>
                  <a:schemeClr val="tx1"/>
                </a:solidFill>
                <a:latin typeface="Arial" charset="0"/>
                <a:ea typeface="Arial" charset="0"/>
                <a:cs typeface="Arial" charset="0"/>
              </a:defRPr>
            </a:lvl2pPr>
            <a:lvl3pPr fontAlgn="base">
              <a:defRPr>
                <a:solidFill>
                  <a:schemeClr val="tx1"/>
                </a:solidFill>
                <a:latin typeface="Arial" charset="0"/>
                <a:ea typeface="Arial" charset="0"/>
                <a:cs typeface="Arial" charset="0"/>
              </a:defRPr>
            </a:lvl3pPr>
            <a:lvl4pPr fontAlgn="base">
              <a:defRPr>
                <a:solidFill>
                  <a:schemeClr val="tx1"/>
                </a:solidFill>
                <a:latin typeface="Arial" charset="0"/>
                <a:ea typeface="Arial" charset="0"/>
                <a:cs typeface="Arial" charset="0"/>
              </a:defRPr>
            </a:lvl4pPr>
            <a:lvl5pPr fontAlgn="base">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defRPr/>
            </a:pPr>
            <a:r>
              <a:rPr lang="en-AU" sz="3200" b="1" dirty="0">
                <a:solidFill>
                  <a:srgbClr val="C00000"/>
                </a:solidFill>
              </a:rPr>
              <a:t>Fermi Questions</a:t>
            </a:r>
          </a:p>
        </p:txBody>
      </p:sp>
      <p:sp>
        <p:nvSpPr>
          <p:cNvPr id="29700" name="Text Box 3">
            <a:extLst>
              <a:ext uri="{FF2B5EF4-FFF2-40B4-BE49-F238E27FC236}">
                <a16:creationId xmlns:a16="http://schemas.microsoft.com/office/drawing/2014/main" id="{684FEEB6-31D4-1315-A650-AC40B82E87BA}"/>
              </a:ext>
            </a:extLst>
          </p:cNvPr>
          <p:cNvSpPr txBox="1">
            <a:spLocks noChangeArrowheads="1"/>
          </p:cNvSpPr>
          <p:nvPr/>
        </p:nvSpPr>
        <p:spPr bwMode="auto">
          <a:xfrm>
            <a:off x="323850" y="908050"/>
            <a:ext cx="8208963"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400">
                <a:solidFill>
                  <a:schemeClr val="tx1"/>
                </a:solidFill>
              </a:rPr>
              <a:t>Fermi was an Italian physicist who demonstrated the power of using estimation to address seemingly unanswerable questions, such as ‘How many piano tuners in New York?”</a:t>
            </a:r>
          </a:p>
          <a:p>
            <a:pPr eaLnBrk="1" hangingPunct="1">
              <a:spcBef>
                <a:spcPct val="50000"/>
              </a:spcBef>
            </a:pPr>
            <a:r>
              <a:rPr lang="en-US" altLang="en-US" sz="2400">
                <a:solidFill>
                  <a:schemeClr val="tx1"/>
                </a:solidFill>
              </a:rPr>
              <a:t>Fermi questions:</a:t>
            </a:r>
          </a:p>
        </p:txBody>
      </p:sp>
      <p:sp>
        <p:nvSpPr>
          <p:cNvPr id="29701" name="Text Box 4">
            <a:extLst>
              <a:ext uri="{FF2B5EF4-FFF2-40B4-BE49-F238E27FC236}">
                <a16:creationId xmlns:a16="http://schemas.microsoft.com/office/drawing/2014/main" id="{D57135AE-7EF1-A8E0-96E8-446583E8C98A}"/>
              </a:ext>
            </a:extLst>
          </p:cNvPr>
          <p:cNvSpPr txBox="1">
            <a:spLocks noChangeArrowheads="1"/>
          </p:cNvSpPr>
          <p:nvPr/>
        </p:nvSpPr>
        <p:spPr bwMode="auto">
          <a:xfrm>
            <a:off x="990600" y="5715000"/>
            <a:ext cx="788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600">
                <a:solidFill>
                  <a:schemeClr val="tx1"/>
                </a:solidFill>
              </a:rPr>
              <a:t>Taggert, G., Adams, P., Elitze, E., Heinrichs, J., Hohman, J. &amp; Hickman, K. (2007). Fermi Questions. </a:t>
            </a:r>
            <a:r>
              <a:rPr lang="en-US" altLang="en-US" sz="1600" i="1">
                <a:solidFill>
                  <a:schemeClr val="tx1"/>
                </a:solidFill>
              </a:rPr>
              <a:t>Mathematics Teaching in the Middle School,</a:t>
            </a:r>
            <a:r>
              <a:rPr lang="en-US" altLang="en-US" sz="1600">
                <a:solidFill>
                  <a:schemeClr val="tx1"/>
                </a:solidFill>
              </a:rPr>
              <a:t> </a:t>
            </a:r>
            <a:r>
              <a:rPr lang="en-US" altLang="en-US" sz="1600" i="1">
                <a:solidFill>
                  <a:schemeClr val="tx1"/>
                </a:solidFill>
              </a:rPr>
              <a:t>13</a:t>
            </a:r>
            <a:r>
              <a:rPr lang="en-US" altLang="en-US" sz="1600">
                <a:solidFill>
                  <a:schemeClr val="tx1"/>
                </a:solidFill>
              </a:rPr>
              <a:t>(3), 164-167</a:t>
            </a:r>
          </a:p>
        </p:txBody>
      </p:sp>
      <p:sp>
        <p:nvSpPr>
          <p:cNvPr id="29702" name="Text Box 5">
            <a:extLst>
              <a:ext uri="{FF2B5EF4-FFF2-40B4-BE49-F238E27FC236}">
                <a16:creationId xmlns:a16="http://schemas.microsoft.com/office/drawing/2014/main" id="{53B1306E-B3DA-92B0-789D-2A420E91BEA2}"/>
              </a:ext>
            </a:extLst>
          </p:cNvPr>
          <p:cNvSpPr txBox="1">
            <a:spLocks noChangeArrowheads="1"/>
          </p:cNvSpPr>
          <p:nvPr/>
        </p:nvSpPr>
        <p:spPr bwMode="auto">
          <a:xfrm>
            <a:off x="381000" y="2743200"/>
            <a:ext cx="82105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30000"/>
              </a:spcBef>
              <a:buFontTx/>
              <a:buChar char="•"/>
            </a:pPr>
            <a:r>
              <a:rPr lang="en-US" altLang="en-US" sz="2400">
                <a:solidFill>
                  <a:schemeClr val="tx1"/>
                </a:solidFill>
              </a:rPr>
              <a:t>draw upon everyday experience, allow most students to make a start, encourage multiple approaches;</a:t>
            </a:r>
          </a:p>
          <a:p>
            <a:pPr eaLnBrk="1" hangingPunct="1">
              <a:spcBef>
                <a:spcPct val="30000"/>
              </a:spcBef>
              <a:buFontTx/>
              <a:buChar char="•"/>
            </a:pPr>
            <a:r>
              <a:rPr lang="en-US" altLang="en-US" sz="2400">
                <a:solidFill>
                  <a:schemeClr val="tx1"/>
                </a:solidFill>
              </a:rPr>
              <a:t>develop number sense, computational fluency, problem-solving, modelling, and estimation skills; </a:t>
            </a:r>
          </a:p>
          <a:p>
            <a:pPr eaLnBrk="1" hangingPunct="1">
              <a:spcBef>
                <a:spcPct val="30000"/>
              </a:spcBef>
              <a:buFontTx/>
              <a:buChar char="•"/>
            </a:pPr>
            <a:r>
              <a:rPr lang="en-US" altLang="en-US" sz="2400">
                <a:solidFill>
                  <a:schemeClr val="tx1"/>
                </a:solidFill>
              </a:rPr>
              <a:t>help build a sense of community and mathematical confidence through discussion and justification of solution strategies</a:t>
            </a:r>
          </a:p>
        </p:txBody>
      </p:sp>
      <p:sp>
        <p:nvSpPr>
          <p:cNvPr id="2" name="TextBox 1">
            <a:extLst>
              <a:ext uri="{FF2B5EF4-FFF2-40B4-BE49-F238E27FC236}">
                <a16:creationId xmlns:a16="http://schemas.microsoft.com/office/drawing/2014/main" id="{E0659B67-2047-4D60-8B1A-DEED2EDF998E}"/>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42</a:t>
            </a:fld>
            <a:endParaRPr lang="en-US" sz="1200" dirty="0">
              <a:solidFill>
                <a:schemeClr val="bg2">
                  <a:lumMod val="7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2">
            <a:extLst>
              <a:ext uri="{FF2B5EF4-FFF2-40B4-BE49-F238E27FC236}">
                <a16:creationId xmlns:a16="http://schemas.microsoft.com/office/drawing/2014/main" id="{3C333ED7-4EB1-65D3-782D-C19F625F0987}"/>
              </a:ext>
            </a:extLst>
          </p:cNvPr>
          <p:cNvSpPr txBox="1">
            <a:spLocks noChangeArrowheads="1"/>
          </p:cNvSpPr>
          <p:nvPr/>
        </p:nvSpPr>
        <p:spPr bwMode="auto">
          <a:xfrm>
            <a:off x="323850" y="333375"/>
            <a:ext cx="7993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8775" indent="-358775">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AU" altLang="en-US" sz="3200" dirty="0">
                <a:solidFill>
                  <a:srgbClr val="C00000"/>
                </a:solidFill>
              </a:rPr>
              <a:t>Some examples</a:t>
            </a:r>
          </a:p>
        </p:txBody>
      </p:sp>
      <p:sp>
        <p:nvSpPr>
          <p:cNvPr id="31748" name="Text Box 3">
            <a:extLst>
              <a:ext uri="{FF2B5EF4-FFF2-40B4-BE49-F238E27FC236}">
                <a16:creationId xmlns:a16="http://schemas.microsoft.com/office/drawing/2014/main" id="{EF446972-4EE1-3302-84F6-7FBAC5101E58}"/>
              </a:ext>
            </a:extLst>
          </p:cNvPr>
          <p:cNvSpPr txBox="1">
            <a:spLocks noChangeArrowheads="1"/>
          </p:cNvSpPr>
          <p:nvPr/>
        </p:nvSpPr>
        <p:spPr bwMode="auto">
          <a:xfrm>
            <a:off x="2362200" y="6308724"/>
            <a:ext cx="4441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600">
                <a:solidFill>
                  <a:schemeClr val="tx1"/>
                </a:solidFill>
              </a:rPr>
              <a:t>* Adapted from Taggert et al (2007)</a:t>
            </a:r>
          </a:p>
        </p:txBody>
      </p:sp>
      <p:sp>
        <p:nvSpPr>
          <p:cNvPr id="31749" name="Text Box 4">
            <a:extLst>
              <a:ext uri="{FF2B5EF4-FFF2-40B4-BE49-F238E27FC236}">
                <a16:creationId xmlns:a16="http://schemas.microsoft.com/office/drawing/2014/main" id="{C666870E-7347-FCA6-3191-20211DF29DB7}"/>
              </a:ext>
            </a:extLst>
          </p:cNvPr>
          <p:cNvSpPr txBox="1">
            <a:spLocks noChangeArrowheads="1"/>
          </p:cNvSpPr>
          <p:nvPr/>
        </p:nvSpPr>
        <p:spPr bwMode="auto">
          <a:xfrm>
            <a:off x="323850" y="981075"/>
            <a:ext cx="7561263"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sz="1000">
                <a:solidFill>
                  <a:schemeClr val="bg1"/>
                </a:solidFill>
                <a:latin typeface="Arial" panose="020B0604020202020204" pitchFamily="34" charset="0"/>
                <a:ea typeface="ＭＳ Ｐゴシック" panose="020B0600070205080204" pitchFamily="34" charset="-128"/>
              </a:defRPr>
            </a:lvl1pPr>
            <a:lvl2pPr marL="742950" indent="-285750">
              <a:defRPr sz="1000">
                <a:solidFill>
                  <a:schemeClr val="bg1"/>
                </a:solidFill>
                <a:latin typeface="Arial" panose="020B0604020202020204" pitchFamily="34" charset="0"/>
                <a:ea typeface="ＭＳ Ｐゴシック" panose="020B0600070205080204" pitchFamily="34" charset="-128"/>
              </a:defRPr>
            </a:lvl2pPr>
            <a:lvl3pPr marL="1143000" indent="-228600">
              <a:defRPr sz="1000">
                <a:solidFill>
                  <a:schemeClr val="bg1"/>
                </a:solidFill>
                <a:latin typeface="Arial" panose="020B0604020202020204" pitchFamily="34" charset="0"/>
                <a:ea typeface="ＭＳ Ｐゴシック" panose="020B0600070205080204" pitchFamily="34" charset="-128"/>
              </a:defRPr>
            </a:lvl3pPr>
            <a:lvl4pPr marL="1600200" indent="-228600">
              <a:defRPr sz="1000">
                <a:solidFill>
                  <a:schemeClr val="bg1"/>
                </a:solidFill>
                <a:latin typeface="Arial" panose="020B0604020202020204" pitchFamily="34" charset="0"/>
                <a:ea typeface="ＭＳ Ｐゴシック" panose="020B0600070205080204" pitchFamily="34" charset="-128"/>
              </a:defRPr>
            </a:lvl4pPr>
            <a:lvl5pPr marL="2057400" indent="-228600">
              <a:defRPr sz="1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bg1"/>
                </a:solidFill>
                <a:latin typeface="Arial" panose="020B0604020202020204" pitchFamily="34" charset="0"/>
                <a:ea typeface="ＭＳ Ｐゴシック" panose="020B0600070205080204" pitchFamily="34" charset="-128"/>
              </a:defRPr>
            </a:lvl9pPr>
          </a:lstStyle>
          <a:p>
            <a:pPr eaLnBrk="1" hangingPunct="1">
              <a:spcBef>
                <a:spcPct val="30000"/>
              </a:spcBef>
              <a:buFontTx/>
              <a:buChar char="•"/>
            </a:pPr>
            <a:r>
              <a:rPr lang="en-US" altLang="en-US" sz="2400" dirty="0">
                <a:solidFill>
                  <a:schemeClr val="tx1"/>
                </a:solidFill>
              </a:rPr>
              <a:t>How many drops of water are there in Lake Hume?*</a:t>
            </a:r>
          </a:p>
          <a:p>
            <a:pPr eaLnBrk="1" hangingPunct="1">
              <a:spcBef>
                <a:spcPct val="30000"/>
              </a:spcBef>
              <a:buFontTx/>
              <a:buChar char="•"/>
            </a:pPr>
            <a:r>
              <a:rPr lang="en-US" altLang="en-US" sz="2400" dirty="0">
                <a:solidFill>
                  <a:schemeClr val="tx1"/>
                </a:solidFill>
              </a:rPr>
              <a:t>How many balloons will it take to fill the school hall?*</a:t>
            </a:r>
          </a:p>
          <a:p>
            <a:pPr eaLnBrk="1" hangingPunct="1">
              <a:spcBef>
                <a:spcPct val="30000"/>
              </a:spcBef>
              <a:buFontTx/>
              <a:buChar char="•"/>
            </a:pPr>
            <a:r>
              <a:rPr lang="en-US" altLang="en-US" sz="2400" dirty="0">
                <a:solidFill>
                  <a:schemeClr val="tx1"/>
                </a:solidFill>
              </a:rPr>
              <a:t>How many pallets of bottled water (500 mL) were consumed by fire-fighters in the fires of 2006/7?*  </a:t>
            </a:r>
          </a:p>
          <a:p>
            <a:pPr eaLnBrk="1" hangingPunct="1">
              <a:spcBef>
                <a:spcPct val="30000"/>
              </a:spcBef>
              <a:buFontTx/>
              <a:buChar char="•"/>
            </a:pPr>
            <a:r>
              <a:rPr lang="en-US" altLang="en-US" sz="2400" dirty="0">
                <a:solidFill>
                  <a:schemeClr val="tx1"/>
                </a:solidFill>
              </a:rPr>
              <a:t>How much water is lost by uncovered swimming pools in Melbourne on Boxing Day?</a:t>
            </a:r>
          </a:p>
          <a:p>
            <a:pPr eaLnBrk="1" hangingPunct="1">
              <a:spcBef>
                <a:spcPct val="30000"/>
              </a:spcBef>
              <a:buFontTx/>
              <a:buChar char="•"/>
            </a:pPr>
            <a:r>
              <a:rPr lang="en-US" altLang="en-US" sz="2400" dirty="0">
                <a:solidFill>
                  <a:schemeClr val="tx1"/>
                </a:solidFill>
              </a:rPr>
              <a:t>How many deer are there in the Dandenong Ranges?</a:t>
            </a:r>
          </a:p>
          <a:p>
            <a:pPr eaLnBrk="1" hangingPunct="1">
              <a:spcBef>
                <a:spcPct val="30000"/>
              </a:spcBef>
              <a:buFontTx/>
              <a:buChar char="•"/>
            </a:pPr>
            <a:r>
              <a:rPr lang="en-US" altLang="en-US" sz="2400" dirty="0">
                <a:solidFill>
                  <a:schemeClr val="tx1"/>
                </a:solidFill>
              </a:rPr>
              <a:t>How much money is spent by 15 year-olds per week?</a:t>
            </a:r>
          </a:p>
          <a:p>
            <a:pPr eaLnBrk="1" hangingPunct="1">
              <a:spcBef>
                <a:spcPct val="30000"/>
              </a:spcBef>
              <a:buFontTx/>
              <a:buChar char="•"/>
            </a:pPr>
            <a:r>
              <a:rPr lang="en-US" altLang="en-US" sz="2400" dirty="0">
                <a:solidFill>
                  <a:schemeClr val="tx1"/>
                </a:solidFill>
              </a:rPr>
              <a:t>How many people will go without a meal tonight?</a:t>
            </a:r>
          </a:p>
        </p:txBody>
      </p:sp>
      <p:pic>
        <p:nvPicPr>
          <p:cNvPr id="31750" name="Picture 5" descr="MCj02957320000[1]">
            <a:extLst>
              <a:ext uri="{FF2B5EF4-FFF2-40B4-BE49-F238E27FC236}">
                <a16:creationId xmlns:a16="http://schemas.microsoft.com/office/drawing/2014/main" id="{6EE7916A-1C87-D705-7A59-7760E1AB5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3500438"/>
            <a:ext cx="2195513"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39A74F3-7FF0-6AE0-7674-9EC7E6B5EE75}"/>
              </a:ext>
            </a:extLst>
          </p:cNvPr>
          <p:cNvSpPr txBox="1"/>
          <p:nvPr/>
        </p:nvSpPr>
        <p:spPr>
          <a:xfrm>
            <a:off x="424656" y="6415087"/>
            <a:ext cx="8490744" cy="276999"/>
          </a:xfrm>
          <a:prstGeom prst="rect">
            <a:avLst/>
          </a:prstGeom>
          <a:noFill/>
        </p:spPr>
        <p:txBody>
          <a:bodyPr wrap="square" rtlCol="0">
            <a:spAutoFit/>
          </a:bodyPr>
          <a:lstStyle/>
          <a:p>
            <a:r>
              <a:rPr lang="en-US" sz="1200" dirty="0">
                <a:solidFill>
                  <a:schemeClr val="bg2">
                    <a:lumMod val="75000"/>
                  </a:schemeClr>
                </a:solidFill>
              </a:rPr>
              <a:t>© Dianne </a:t>
            </a:r>
            <a:r>
              <a:rPr lang="en-US" sz="1200" dirty="0" err="1">
                <a:solidFill>
                  <a:schemeClr val="bg2">
                    <a:lumMod val="75000"/>
                  </a:schemeClr>
                </a:solidFill>
              </a:rPr>
              <a:t>Siemon</a:t>
            </a:r>
            <a:r>
              <a:rPr lang="en-US" sz="1200" dirty="0">
                <a:solidFill>
                  <a:schemeClr val="bg2">
                    <a:lumMod val="75000"/>
                  </a:schemeClr>
                </a:solidFill>
              </a:rPr>
              <a:t>                                                                                                                                                               </a:t>
            </a:r>
            <a:fld id="{CBC02348-5D1A-224F-86D8-1D298DA5BE16}" type="slidenum">
              <a:rPr lang="en-US" sz="1200" smtClean="0">
                <a:solidFill>
                  <a:schemeClr val="bg2">
                    <a:lumMod val="75000"/>
                  </a:schemeClr>
                </a:solidFill>
              </a:rPr>
              <a:t>43</a:t>
            </a:fld>
            <a:endParaRPr lang="en-US" sz="1200" dirty="0">
              <a:solidFill>
                <a:schemeClr val="bg2">
                  <a:lumMod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CE83ECA-F9EA-C411-83D7-FD38F14AB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576" y="820254"/>
            <a:ext cx="2236424" cy="250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C8C4B098-25EB-66E8-3E6F-7CEF52AA431F}"/>
              </a:ext>
            </a:extLst>
          </p:cNvPr>
          <p:cNvSpPr txBox="1">
            <a:spLocks noChangeArrowheads="1"/>
          </p:cNvSpPr>
          <p:nvPr/>
        </p:nvSpPr>
        <p:spPr bwMode="auto">
          <a:xfrm>
            <a:off x="304800" y="152400"/>
            <a:ext cx="8458200" cy="1077218"/>
          </a:xfrm>
          <a:prstGeom prst="rect">
            <a:avLst/>
          </a:prstGeom>
          <a:noFill/>
          <a:ln>
            <a:noFill/>
          </a:ln>
          <a:effectLst/>
        </p:spPr>
        <p:txBody>
          <a:bodyPr>
            <a:spAutoFit/>
          </a:bodyPr>
          <a:lstStyle/>
          <a:p>
            <a:pPr eaLnBrk="1" fontAlgn="b" hangingPunct="1">
              <a:defRPr/>
            </a:pPr>
            <a:r>
              <a:rPr lang="en-AU" sz="3200" b="1" dirty="0">
                <a:solidFill>
                  <a:srgbClr val="C00000"/>
                </a:solidFill>
              </a:rPr>
              <a:t>Working Mathematically in the NSW Syllabus – Four Processes:</a:t>
            </a:r>
          </a:p>
        </p:txBody>
      </p:sp>
      <p:pic>
        <p:nvPicPr>
          <p:cNvPr id="3" name="Picture 2" descr="A close-up of a logo&#10;&#10;Description automatically generated">
            <a:extLst>
              <a:ext uri="{FF2B5EF4-FFF2-40B4-BE49-F238E27FC236}">
                <a16:creationId xmlns:a16="http://schemas.microsoft.com/office/drawing/2014/main" id="{645D0384-7699-19E7-C886-7290B28094F9}"/>
              </a:ext>
            </a:extLst>
          </p:cNvPr>
          <p:cNvPicPr>
            <a:picLocks noChangeAspect="1"/>
          </p:cNvPicPr>
          <p:nvPr/>
        </p:nvPicPr>
        <p:blipFill>
          <a:blip r:embed="rId3"/>
          <a:stretch>
            <a:fillRect/>
          </a:stretch>
        </p:blipFill>
        <p:spPr>
          <a:xfrm>
            <a:off x="914400" y="5374433"/>
            <a:ext cx="7723742" cy="1239864"/>
          </a:xfrm>
          <a:prstGeom prst="rect">
            <a:avLst/>
          </a:prstGeom>
        </p:spPr>
      </p:pic>
      <p:sp>
        <p:nvSpPr>
          <p:cNvPr id="9" name="TextBox 8">
            <a:extLst>
              <a:ext uri="{FF2B5EF4-FFF2-40B4-BE49-F238E27FC236}">
                <a16:creationId xmlns:a16="http://schemas.microsoft.com/office/drawing/2014/main" id="{E3102526-AB44-90EF-D9FB-32DFACFCDB20}"/>
              </a:ext>
            </a:extLst>
          </p:cNvPr>
          <p:cNvSpPr txBox="1"/>
          <p:nvPr/>
        </p:nvSpPr>
        <p:spPr>
          <a:xfrm>
            <a:off x="2209800" y="1371740"/>
            <a:ext cx="5334000" cy="1323439"/>
          </a:xfrm>
          <a:prstGeom prst="rect">
            <a:avLst/>
          </a:prstGeom>
          <a:noFill/>
        </p:spPr>
        <p:txBody>
          <a:bodyPr wrap="square" rtlCol="0">
            <a:spAutoFit/>
          </a:bodyPr>
          <a:lstStyle/>
          <a:p>
            <a:pPr marL="342900" indent="-342900">
              <a:buFont typeface="Arial" panose="020B0604020202020204" pitchFamily="34" charset="0"/>
              <a:buChar char="•"/>
            </a:pPr>
            <a:r>
              <a:rPr lang="en-AU" sz="2000" dirty="0">
                <a:solidFill>
                  <a:schemeClr val="tx1"/>
                </a:solidFill>
              </a:rPr>
              <a:t>Communicating</a:t>
            </a:r>
          </a:p>
          <a:p>
            <a:pPr marL="342900" indent="-342900">
              <a:buFont typeface="Arial" panose="020B0604020202020204" pitchFamily="34" charset="0"/>
              <a:buChar char="•"/>
            </a:pPr>
            <a:r>
              <a:rPr lang="en-AU" sz="2000" dirty="0">
                <a:solidFill>
                  <a:schemeClr val="tx1"/>
                </a:solidFill>
              </a:rPr>
              <a:t>Understanding and Fluency</a:t>
            </a:r>
          </a:p>
          <a:p>
            <a:pPr marL="342900" indent="-342900">
              <a:buFont typeface="Arial" panose="020B0604020202020204" pitchFamily="34" charset="0"/>
              <a:buChar char="•"/>
            </a:pPr>
            <a:r>
              <a:rPr lang="en-AU" sz="2000" dirty="0">
                <a:solidFill>
                  <a:schemeClr val="tx1"/>
                </a:solidFill>
              </a:rPr>
              <a:t>Reasoning</a:t>
            </a:r>
          </a:p>
          <a:p>
            <a:pPr marL="342900" indent="-342900">
              <a:buFont typeface="Arial" panose="020B0604020202020204" pitchFamily="34" charset="0"/>
              <a:buChar char="•"/>
            </a:pPr>
            <a:r>
              <a:rPr lang="en-AU" sz="2000" dirty="0">
                <a:solidFill>
                  <a:schemeClr val="tx1"/>
                </a:solidFill>
              </a:rPr>
              <a:t>Problem Solving</a:t>
            </a:r>
          </a:p>
        </p:txBody>
      </p:sp>
      <p:sp>
        <p:nvSpPr>
          <p:cNvPr id="10" name="TextBox 9">
            <a:extLst>
              <a:ext uri="{FF2B5EF4-FFF2-40B4-BE49-F238E27FC236}">
                <a16:creationId xmlns:a16="http://schemas.microsoft.com/office/drawing/2014/main" id="{C39F94C7-B933-DEC0-AA0A-7224BA40AABE}"/>
              </a:ext>
            </a:extLst>
          </p:cNvPr>
          <p:cNvSpPr txBox="1"/>
          <p:nvPr/>
        </p:nvSpPr>
        <p:spPr>
          <a:xfrm>
            <a:off x="505858" y="2895600"/>
            <a:ext cx="8257142" cy="2646878"/>
          </a:xfrm>
          <a:prstGeom prst="rect">
            <a:avLst/>
          </a:prstGeom>
          <a:noFill/>
        </p:spPr>
        <p:txBody>
          <a:bodyPr wrap="square" rtlCol="0">
            <a:spAutoFit/>
          </a:bodyPr>
          <a:lstStyle/>
          <a:p>
            <a:pPr>
              <a:lnSpc>
                <a:spcPct val="115000"/>
              </a:lnSpc>
              <a:spcBef>
                <a:spcPts val="0"/>
              </a:spcBef>
              <a:spcAft>
                <a:spcPts val="600"/>
              </a:spcAft>
            </a:pPr>
            <a:r>
              <a:rPr lang="en-AU" sz="2000" b="1" dirty="0">
                <a:solidFill>
                  <a:schemeClr val="tx1"/>
                </a:solidFill>
              </a:rPr>
              <a:t>One</a:t>
            </a:r>
            <a:r>
              <a:rPr lang="en-AU" sz="2000" dirty="0">
                <a:solidFill>
                  <a:schemeClr val="tx1"/>
                </a:solidFill>
              </a:rPr>
              <a:t> </a:t>
            </a:r>
            <a:r>
              <a:rPr lang="en-AU" sz="2000" b="1" dirty="0">
                <a:solidFill>
                  <a:schemeClr val="tx1"/>
                </a:solidFill>
              </a:rPr>
              <a:t>overarching Working mathematically outcome. </a:t>
            </a:r>
          </a:p>
          <a:p>
            <a:pPr marL="228600" indent="-228600">
              <a:lnSpc>
                <a:spcPct val="115000"/>
              </a:lnSpc>
              <a:spcBef>
                <a:spcPts val="0"/>
              </a:spcBef>
              <a:spcAft>
                <a:spcPts val="600"/>
              </a:spcAft>
            </a:pPr>
            <a:r>
              <a:rPr lang="en-AU" sz="2000" i="1" dirty="0">
                <a:solidFill>
                  <a:schemeClr val="tx1"/>
                </a:solidFill>
              </a:rPr>
              <a:t>A student develops understanding and fluency in mathematics through:</a:t>
            </a:r>
          </a:p>
          <a:p>
            <a:pPr marL="711200" marR="25400" lvl="0" indent="-339725">
              <a:spcBef>
                <a:spcPts val="0"/>
              </a:spcBef>
              <a:spcAft>
                <a:spcPts val="600"/>
              </a:spcAft>
              <a:buClr>
                <a:srgbClr val="001E64"/>
              </a:buClr>
              <a:buSzPts val="1000"/>
              <a:buFont typeface="Wingdings" pitchFamily="2" charset="2"/>
              <a:buChar char=""/>
            </a:pPr>
            <a:r>
              <a:rPr lang="en-US" sz="2000" i="1" dirty="0">
                <a:solidFill>
                  <a:schemeClr val="tx1"/>
                </a:solidFill>
              </a:rPr>
              <a:t>exploring and connecting mathematical concepts </a:t>
            </a:r>
            <a:endParaRPr lang="en-AU" sz="2000" i="1" dirty="0">
              <a:solidFill>
                <a:schemeClr val="tx1"/>
              </a:solidFill>
            </a:endParaRPr>
          </a:p>
          <a:p>
            <a:pPr marL="711200" marR="25400" lvl="0" indent="-339725">
              <a:spcBef>
                <a:spcPts val="0"/>
              </a:spcBef>
              <a:spcAft>
                <a:spcPts val="600"/>
              </a:spcAft>
              <a:buClr>
                <a:srgbClr val="001E64"/>
              </a:buClr>
              <a:buSzPts val="1000"/>
              <a:buFont typeface="Wingdings" pitchFamily="2" charset="2"/>
              <a:buChar char=""/>
            </a:pPr>
            <a:r>
              <a:rPr lang="en-US" sz="2000" i="1" dirty="0">
                <a:solidFill>
                  <a:schemeClr val="tx1"/>
                </a:solidFill>
              </a:rPr>
              <a:t>choosing and applying mathematical techniques to solve problems </a:t>
            </a:r>
            <a:endParaRPr lang="en-AU" sz="2000" i="1" dirty="0">
              <a:solidFill>
                <a:schemeClr val="tx1"/>
              </a:solidFill>
            </a:endParaRPr>
          </a:p>
          <a:p>
            <a:pPr marL="711200" marR="25400" lvl="0" indent="-339725">
              <a:spcBef>
                <a:spcPts val="0"/>
              </a:spcBef>
              <a:spcAft>
                <a:spcPts val="600"/>
              </a:spcAft>
              <a:buClr>
                <a:srgbClr val="001E64"/>
              </a:buClr>
              <a:buSzPts val="1000"/>
              <a:buFont typeface="Wingdings" pitchFamily="2" charset="2"/>
              <a:buChar char=""/>
            </a:pPr>
            <a:r>
              <a:rPr lang="en-US" sz="2000" i="1" dirty="0">
                <a:solidFill>
                  <a:schemeClr val="tx1"/>
                </a:solidFill>
              </a:rPr>
              <a:t>communicating their thinking and reasoning coherently and clearly.</a:t>
            </a:r>
            <a:endParaRPr lang="en-AU" sz="2000" i="1" dirty="0">
              <a:solidFill>
                <a:schemeClr val="tx1"/>
              </a:solidFill>
            </a:endParaRPr>
          </a:p>
        </p:txBody>
      </p:sp>
      <p:sp>
        <p:nvSpPr>
          <p:cNvPr id="11" name="TextBox 10">
            <a:extLst>
              <a:ext uri="{FF2B5EF4-FFF2-40B4-BE49-F238E27FC236}">
                <a16:creationId xmlns:a16="http://schemas.microsoft.com/office/drawing/2014/main" id="{E27B53DC-9A34-1FC6-15CE-BF1BCAC51ECF}"/>
              </a:ext>
            </a:extLst>
          </p:cNvPr>
          <p:cNvSpPr txBox="1"/>
          <p:nvPr/>
        </p:nvSpPr>
        <p:spPr>
          <a:xfrm>
            <a:off x="1066800" y="6096000"/>
            <a:ext cx="5791200" cy="307777"/>
          </a:xfrm>
          <a:prstGeom prst="rect">
            <a:avLst/>
          </a:prstGeom>
          <a:noFill/>
        </p:spPr>
        <p:txBody>
          <a:bodyPr wrap="square" rtlCol="0">
            <a:spAutoFit/>
          </a:bodyPr>
          <a:lstStyle/>
          <a:p>
            <a:r>
              <a:rPr lang="en-AU" sz="1400" i="1" dirty="0">
                <a:solidFill>
                  <a:schemeClr val="bg2">
                    <a:lumMod val="75000"/>
                  </a:schemeClr>
                </a:solidFill>
              </a:rPr>
              <a:t>Working Mathematically Elaboration, July 2023 (Emphasis added)</a:t>
            </a:r>
          </a:p>
        </p:txBody>
      </p:sp>
    </p:spTree>
    <p:extLst>
      <p:ext uri="{BB962C8B-B14F-4D97-AF65-F5344CB8AC3E}">
        <p14:creationId xmlns:p14="http://schemas.microsoft.com/office/powerpoint/2010/main" val="2555010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9A14066-FDD4-0913-05B2-8BF96CC80386}"/>
              </a:ext>
            </a:extLst>
          </p:cNvPr>
          <p:cNvSpPr txBox="1">
            <a:spLocks noChangeArrowheads="1"/>
          </p:cNvSpPr>
          <p:nvPr/>
        </p:nvSpPr>
        <p:spPr bwMode="auto">
          <a:xfrm>
            <a:off x="435429" y="292614"/>
            <a:ext cx="8375650" cy="1077218"/>
          </a:xfrm>
          <a:prstGeom prst="rect">
            <a:avLst/>
          </a:prstGeom>
          <a:noFill/>
          <a:ln>
            <a:noFill/>
          </a:ln>
          <a:effectLst/>
        </p:spPr>
        <p:txBody>
          <a:bodyPr wrap="square">
            <a:spAutoFit/>
          </a:bodyPr>
          <a:lstStyle/>
          <a:p>
            <a:pPr eaLnBrk="1" hangingPunct="1">
              <a:spcBef>
                <a:spcPct val="50000"/>
              </a:spcBef>
              <a:defRPr/>
            </a:pPr>
            <a:r>
              <a:rPr lang="en-US" sz="3200" b="1" dirty="0">
                <a:solidFill>
                  <a:srgbClr val="C00000"/>
                </a:solidFill>
              </a:rPr>
              <a:t>Exploring and connecting mathematical concepts</a:t>
            </a:r>
          </a:p>
        </p:txBody>
      </p:sp>
      <p:sp>
        <p:nvSpPr>
          <p:cNvPr id="5" name="TextBox 4">
            <a:extLst>
              <a:ext uri="{FF2B5EF4-FFF2-40B4-BE49-F238E27FC236}">
                <a16:creationId xmlns:a16="http://schemas.microsoft.com/office/drawing/2014/main" id="{53220E28-5780-3B09-FCF3-9187B91F8BA7}"/>
              </a:ext>
            </a:extLst>
          </p:cNvPr>
          <p:cNvSpPr txBox="1"/>
          <p:nvPr/>
        </p:nvSpPr>
        <p:spPr>
          <a:xfrm>
            <a:off x="2648480" y="3293311"/>
            <a:ext cx="3949547" cy="584775"/>
          </a:xfrm>
          <a:prstGeom prst="rect">
            <a:avLst/>
          </a:prstGeom>
          <a:noFill/>
        </p:spPr>
        <p:txBody>
          <a:bodyPr wrap="square" rtlCol="0">
            <a:spAutoFit/>
          </a:bodyPr>
          <a:lstStyle/>
          <a:p>
            <a:pPr algn="ctr"/>
            <a:r>
              <a:rPr lang="en-AU" sz="3200" dirty="0">
                <a:solidFill>
                  <a:schemeClr val="tx1"/>
                </a:solidFill>
              </a:rPr>
              <a:t>(</a:t>
            </a:r>
            <a:r>
              <a:rPr lang="en-AU" sz="3200" dirty="0" err="1">
                <a:solidFill>
                  <a:schemeClr val="tx1"/>
                </a:solidFill>
              </a:rPr>
              <a:t>equi</a:t>
            </a:r>
            <a:r>
              <a:rPr lang="en-AU" sz="3200" dirty="0">
                <a:solidFill>
                  <a:schemeClr val="tx1"/>
                </a:solidFill>
              </a:rPr>
              <a:t>)Partitioning </a:t>
            </a:r>
          </a:p>
        </p:txBody>
      </p:sp>
      <p:sp>
        <p:nvSpPr>
          <p:cNvPr id="6" name="TextBox 5">
            <a:extLst>
              <a:ext uri="{FF2B5EF4-FFF2-40B4-BE49-F238E27FC236}">
                <a16:creationId xmlns:a16="http://schemas.microsoft.com/office/drawing/2014/main" id="{8C043433-857E-DA38-0159-9C7EAA09ADDF}"/>
              </a:ext>
            </a:extLst>
          </p:cNvPr>
          <p:cNvSpPr txBox="1"/>
          <p:nvPr/>
        </p:nvSpPr>
        <p:spPr>
          <a:xfrm>
            <a:off x="3949546" y="1159352"/>
            <a:ext cx="3048000" cy="707886"/>
          </a:xfrm>
          <a:prstGeom prst="rect">
            <a:avLst/>
          </a:prstGeom>
          <a:noFill/>
        </p:spPr>
        <p:txBody>
          <a:bodyPr wrap="square" rtlCol="0">
            <a:spAutoFit/>
          </a:bodyPr>
          <a:lstStyle/>
          <a:p>
            <a:pPr algn="ctr"/>
            <a:r>
              <a:rPr lang="en-AU" sz="2000" dirty="0">
                <a:solidFill>
                  <a:schemeClr val="tx1"/>
                </a:solidFill>
              </a:rPr>
              <a:t>Sharing &amp; Composite Units (F-)</a:t>
            </a:r>
          </a:p>
        </p:txBody>
      </p:sp>
      <p:sp>
        <p:nvSpPr>
          <p:cNvPr id="7" name="TextBox 6">
            <a:extLst>
              <a:ext uri="{FF2B5EF4-FFF2-40B4-BE49-F238E27FC236}">
                <a16:creationId xmlns:a16="http://schemas.microsoft.com/office/drawing/2014/main" id="{04AD0077-6F43-9F0C-3A9F-FA058681029F}"/>
              </a:ext>
            </a:extLst>
          </p:cNvPr>
          <p:cNvSpPr txBox="1"/>
          <p:nvPr/>
        </p:nvSpPr>
        <p:spPr>
          <a:xfrm>
            <a:off x="5821836" y="2061773"/>
            <a:ext cx="3048000" cy="707886"/>
          </a:xfrm>
          <a:prstGeom prst="rect">
            <a:avLst/>
          </a:prstGeom>
          <a:noFill/>
        </p:spPr>
        <p:txBody>
          <a:bodyPr wrap="square" rtlCol="0">
            <a:spAutoFit/>
          </a:bodyPr>
          <a:lstStyle/>
          <a:p>
            <a:pPr algn="ctr"/>
            <a:r>
              <a:rPr lang="en-AU" sz="2000" dirty="0">
                <a:solidFill>
                  <a:schemeClr val="tx1"/>
                </a:solidFill>
              </a:rPr>
              <a:t>‘Array’ idea for multiplication (Yr2-)</a:t>
            </a:r>
          </a:p>
        </p:txBody>
      </p:sp>
      <p:sp>
        <p:nvSpPr>
          <p:cNvPr id="8" name="TextBox 7">
            <a:extLst>
              <a:ext uri="{FF2B5EF4-FFF2-40B4-BE49-F238E27FC236}">
                <a16:creationId xmlns:a16="http://schemas.microsoft.com/office/drawing/2014/main" id="{D88A270F-22DE-A9EB-D713-202A254844BE}"/>
              </a:ext>
            </a:extLst>
          </p:cNvPr>
          <p:cNvSpPr txBox="1"/>
          <p:nvPr/>
        </p:nvSpPr>
        <p:spPr>
          <a:xfrm>
            <a:off x="6436605" y="3261779"/>
            <a:ext cx="2438400" cy="707886"/>
          </a:xfrm>
          <a:prstGeom prst="rect">
            <a:avLst/>
          </a:prstGeom>
          <a:noFill/>
        </p:spPr>
        <p:txBody>
          <a:bodyPr wrap="square" rtlCol="0">
            <a:spAutoFit/>
          </a:bodyPr>
          <a:lstStyle/>
          <a:p>
            <a:pPr algn="ctr"/>
            <a:r>
              <a:rPr lang="en-AU" sz="2000" dirty="0">
                <a:solidFill>
                  <a:schemeClr val="tx1"/>
                </a:solidFill>
              </a:rPr>
              <a:t>‘For each’ for multiplication (Yr2-)</a:t>
            </a:r>
          </a:p>
        </p:txBody>
      </p:sp>
      <p:sp>
        <p:nvSpPr>
          <p:cNvPr id="9" name="TextBox 8">
            <a:extLst>
              <a:ext uri="{FF2B5EF4-FFF2-40B4-BE49-F238E27FC236}">
                <a16:creationId xmlns:a16="http://schemas.microsoft.com/office/drawing/2014/main" id="{23DEBF85-377D-318A-29D6-EBAF1B1FD239}"/>
              </a:ext>
            </a:extLst>
          </p:cNvPr>
          <p:cNvSpPr txBox="1"/>
          <p:nvPr/>
        </p:nvSpPr>
        <p:spPr>
          <a:xfrm>
            <a:off x="6399882" y="4461785"/>
            <a:ext cx="2133601" cy="400110"/>
          </a:xfrm>
          <a:prstGeom prst="rect">
            <a:avLst/>
          </a:prstGeom>
          <a:noFill/>
        </p:spPr>
        <p:txBody>
          <a:bodyPr wrap="square" rtlCol="0">
            <a:spAutoFit/>
          </a:bodyPr>
          <a:lstStyle/>
          <a:p>
            <a:pPr algn="ctr"/>
            <a:r>
              <a:rPr lang="en-AU" sz="2000" dirty="0">
                <a:solidFill>
                  <a:schemeClr val="tx1"/>
                </a:solidFill>
              </a:rPr>
              <a:t>Factors (Yr4-)</a:t>
            </a:r>
          </a:p>
        </p:txBody>
      </p:sp>
      <p:sp>
        <p:nvSpPr>
          <p:cNvPr id="10" name="TextBox 9">
            <a:extLst>
              <a:ext uri="{FF2B5EF4-FFF2-40B4-BE49-F238E27FC236}">
                <a16:creationId xmlns:a16="http://schemas.microsoft.com/office/drawing/2014/main" id="{960A2A1C-0826-8966-074D-24D400EA0FCA}"/>
              </a:ext>
            </a:extLst>
          </p:cNvPr>
          <p:cNvSpPr txBox="1"/>
          <p:nvPr/>
        </p:nvSpPr>
        <p:spPr>
          <a:xfrm>
            <a:off x="967818" y="2359627"/>
            <a:ext cx="1981199" cy="400110"/>
          </a:xfrm>
          <a:prstGeom prst="rect">
            <a:avLst/>
          </a:prstGeom>
          <a:noFill/>
        </p:spPr>
        <p:txBody>
          <a:bodyPr wrap="square" rtlCol="0">
            <a:spAutoFit/>
          </a:bodyPr>
          <a:lstStyle/>
          <a:p>
            <a:pPr algn="ctr"/>
            <a:r>
              <a:rPr lang="en-AU" sz="2000" dirty="0">
                <a:solidFill>
                  <a:schemeClr val="tx1"/>
                </a:solidFill>
              </a:rPr>
              <a:t>Halving (Yr1-)</a:t>
            </a:r>
          </a:p>
        </p:txBody>
      </p:sp>
      <p:sp>
        <p:nvSpPr>
          <p:cNvPr id="11" name="TextBox 10">
            <a:extLst>
              <a:ext uri="{FF2B5EF4-FFF2-40B4-BE49-F238E27FC236}">
                <a16:creationId xmlns:a16="http://schemas.microsoft.com/office/drawing/2014/main" id="{EE4D13FF-B1F9-A7C8-F4C2-B6EFD9AECE90}"/>
              </a:ext>
            </a:extLst>
          </p:cNvPr>
          <p:cNvSpPr txBox="1"/>
          <p:nvPr/>
        </p:nvSpPr>
        <p:spPr>
          <a:xfrm>
            <a:off x="228600" y="3036154"/>
            <a:ext cx="1981199" cy="400110"/>
          </a:xfrm>
          <a:prstGeom prst="rect">
            <a:avLst/>
          </a:prstGeom>
          <a:noFill/>
        </p:spPr>
        <p:txBody>
          <a:bodyPr wrap="square" rtlCol="0">
            <a:spAutoFit/>
          </a:bodyPr>
          <a:lstStyle/>
          <a:p>
            <a:pPr algn="ctr"/>
            <a:r>
              <a:rPr lang="en-AU" sz="2000" dirty="0">
                <a:solidFill>
                  <a:schemeClr val="tx1"/>
                </a:solidFill>
              </a:rPr>
              <a:t>Thirding (Yr2-)</a:t>
            </a:r>
          </a:p>
        </p:txBody>
      </p:sp>
      <p:sp>
        <p:nvSpPr>
          <p:cNvPr id="12" name="TextBox 11">
            <a:extLst>
              <a:ext uri="{FF2B5EF4-FFF2-40B4-BE49-F238E27FC236}">
                <a16:creationId xmlns:a16="http://schemas.microsoft.com/office/drawing/2014/main" id="{D7B0A99F-4115-C4A1-FF69-A670E43B1D20}"/>
              </a:ext>
            </a:extLst>
          </p:cNvPr>
          <p:cNvSpPr txBox="1"/>
          <p:nvPr/>
        </p:nvSpPr>
        <p:spPr>
          <a:xfrm>
            <a:off x="873088" y="3844077"/>
            <a:ext cx="1981199" cy="400110"/>
          </a:xfrm>
          <a:prstGeom prst="rect">
            <a:avLst/>
          </a:prstGeom>
          <a:noFill/>
        </p:spPr>
        <p:txBody>
          <a:bodyPr wrap="square" rtlCol="0">
            <a:spAutoFit/>
          </a:bodyPr>
          <a:lstStyle/>
          <a:p>
            <a:pPr algn="ctr"/>
            <a:r>
              <a:rPr lang="en-AU" sz="2000" dirty="0">
                <a:solidFill>
                  <a:schemeClr val="tx1"/>
                </a:solidFill>
              </a:rPr>
              <a:t>Fifthing (Yr3-)</a:t>
            </a:r>
          </a:p>
        </p:txBody>
      </p:sp>
      <p:sp>
        <p:nvSpPr>
          <p:cNvPr id="13" name="TextBox 12">
            <a:extLst>
              <a:ext uri="{FF2B5EF4-FFF2-40B4-BE49-F238E27FC236}">
                <a16:creationId xmlns:a16="http://schemas.microsoft.com/office/drawing/2014/main" id="{734A0FE5-A402-CF89-6EA5-D36CFCD67069}"/>
              </a:ext>
            </a:extLst>
          </p:cNvPr>
          <p:cNvSpPr txBox="1"/>
          <p:nvPr/>
        </p:nvSpPr>
        <p:spPr>
          <a:xfrm>
            <a:off x="3574973" y="4236763"/>
            <a:ext cx="1981199" cy="400110"/>
          </a:xfrm>
          <a:prstGeom prst="rect">
            <a:avLst/>
          </a:prstGeom>
          <a:noFill/>
        </p:spPr>
        <p:txBody>
          <a:bodyPr wrap="square" rtlCol="0">
            <a:spAutoFit/>
          </a:bodyPr>
          <a:lstStyle/>
          <a:p>
            <a:pPr algn="ctr"/>
            <a:r>
              <a:rPr lang="en-AU" sz="2000" dirty="0">
                <a:solidFill>
                  <a:schemeClr val="tx1"/>
                </a:solidFill>
              </a:rPr>
              <a:t>Tenthing (Yr4-)</a:t>
            </a:r>
          </a:p>
        </p:txBody>
      </p:sp>
      <p:sp>
        <p:nvSpPr>
          <p:cNvPr id="14" name="TextBox 13">
            <a:extLst>
              <a:ext uri="{FF2B5EF4-FFF2-40B4-BE49-F238E27FC236}">
                <a16:creationId xmlns:a16="http://schemas.microsoft.com/office/drawing/2014/main" id="{86393624-FE97-682D-F20C-EC8E2FCE11C5}"/>
              </a:ext>
            </a:extLst>
          </p:cNvPr>
          <p:cNvSpPr txBox="1"/>
          <p:nvPr/>
        </p:nvSpPr>
        <p:spPr>
          <a:xfrm>
            <a:off x="873088" y="4815433"/>
            <a:ext cx="1981199" cy="707886"/>
          </a:xfrm>
          <a:prstGeom prst="rect">
            <a:avLst/>
          </a:prstGeom>
          <a:noFill/>
        </p:spPr>
        <p:txBody>
          <a:bodyPr wrap="square" rtlCol="0">
            <a:spAutoFit/>
          </a:bodyPr>
          <a:lstStyle/>
          <a:p>
            <a:pPr algn="ctr"/>
            <a:r>
              <a:rPr lang="en-AU" sz="2000" dirty="0">
                <a:solidFill>
                  <a:schemeClr val="tx1"/>
                </a:solidFill>
              </a:rPr>
              <a:t>Decimal Fractions (Yr4-)</a:t>
            </a:r>
          </a:p>
        </p:txBody>
      </p:sp>
      <p:sp>
        <p:nvSpPr>
          <p:cNvPr id="15" name="TextBox 14">
            <a:extLst>
              <a:ext uri="{FF2B5EF4-FFF2-40B4-BE49-F238E27FC236}">
                <a16:creationId xmlns:a16="http://schemas.microsoft.com/office/drawing/2014/main" id="{4BD8588B-2EC5-F05A-70C4-451D3CE6E9FB}"/>
              </a:ext>
            </a:extLst>
          </p:cNvPr>
          <p:cNvSpPr txBox="1"/>
          <p:nvPr/>
        </p:nvSpPr>
        <p:spPr>
          <a:xfrm>
            <a:off x="3363235" y="5344705"/>
            <a:ext cx="2133601" cy="707886"/>
          </a:xfrm>
          <a:prstGeom prst="rect">
            <a:avLst/>
          </a:prstGeom>
          <a:noFill/>
        </p:spPr>
        <p:txBody>
          <a:bodyPr wrap="square" rtlCol="0">
            <a:spAutoFit/>
          </a:bodyPr>
          <a:lstStyle/>
          <a:p>
            <a:pPr algn="ctr"/>
            <a:r>
              <a:rPr lang="en-AU" sz="2000" dirty="0">
                <a:solidFill>
                  <a:schemeClr val="tx1"/>
                </a:solidFill>
              </a:rPr>
              <a:t>Equivalent Fractions (Yr5-)</a:t>
            </a:r>
          </a:p>
        </p:txBody>
      </p:sp>
      <p:sp>
        <p:nvSpPr>
          <p:cNvPr id="16" name="TextBox 15">
            <a:extLst>
              <a:ext uri="{FF2B5EF4-FFF2-40B4-BE49-F238E27FC236}">
                <a16:creationId xmlns:a16="http://schemas.microsoft.com/office/drawing/2014/main" id="{8C3FCF1A-888A-7885-C62D-919AF24986E4}"/>
              </a:ext>
            </a:extLst>
          </p:cNvPr>
          <p:cNvSpPr txBox="1"/>
          <p:nvPr/>
        </p:nvSpPr>
        <p:spPr>
          <a:xfrm>
            <a:off x="3688235" y="2654227"/>
            <a:ext cx="2133601" cy="400110"/>
          </a:xfrm>
          <a:prstGeom prst="rect">
            <a:avLst/>
          </a:prstGeom>
          <a:noFill/>
        </p:spPr>
        <p:txBody>
          <a:bodyPr wrap="square" rtlCol="0">
            <a:spAutoFit/>
          </a:bodyPr>
          <a:lstStyle/>
          <a:p>
            <a:pPr algn="ctr"/>
            <a:r>
              <a:rPr lang="en-AU" sz="2000" dirty="0">
                <a:solidFill>
                  <a:schemeClr val="tx1"/>
                </a:solidFill>
              </a:rPr>
              <a:t>Fractions (Yr1-)</a:t>
            </a:r>
          </a:p>
        </p:txBody>
      </p:sp>
      <p:sp>
        <p:nvSpPr>
          <p:cNvPr id="17" name="TextBox 16">
            <a:extLst>
              <a:ext uri="{FF2B5EF4-FFF2-40B4-BE49-F238E27FC236}">
                <a16:creationId xmlns:a16="http://schemas.microsoft.com/office/drawing/2014/main" id="{02DAF1DC-DAC3-CB26-2BB8-B512FBB73490}"/>
              </a:ext>
            </a:extLst>
          </p:cNvPr>
          <p:cNvSpPr txBox="1"/>
          <p:nvPr/>
        </p:nvSpPr>
        <p:spPr>
          <a:xfrm>
            <a:off x="2013330" y="1728530"/>
            <a:ext cx="2133601" cy="400110"/>
          </a:xfrm>
          <a:prstGeom prst="rect">
            <a:avLst/>
          </a:prstGeom>
          <a:noFill/>
        </p:spPr>
        <p:txBody>
          <a:bodyPr wrap="square" rtlCol="0">
            <a:spAutoFit/>
          </a:bodyPr>
          <a:lstStyle/>
          <a:p>
            <a:pPr algn="ctr"/>
            <a:r>
              <a:rPr lang="en-AU" sz="2000" dirty="0">
                <a:solidFill>
                  <a:schemeClr val="tx1"/>
                </a:solidFill>
              </a:rPr>
              <a:t>Doubling (Yr1-)</a:t>
            </a:r>
          </a:p>
        </p:txBody>
      </p:sp>
      <p:sp>
        <p:nvSpPr>
          <p:cNvPr id="18" name="TextBox 17">
            <a:extLst>
              <a:ext uri="{FF2B5EF4-FFF2-40B4-BE49-F238E27FC236}">
                <a16:creationId xmlns:a16="http://schemas.microsoft.com/office/drawing/2014/main" id="{E3F69EBE-5449-6833-0C8D-1C96FF89981A}"/>
              </a:ext>
            </a:extLst>
          </p:cNvPr>
          <p:cNvSpPr txBox="1"/>
          <p:nvPr/>
        </p:nvSpPr>
        <p:spPr>
          <a:xfrm>
            <a:off x="6399881" y="5276994"/>
            <a:ext cx="2133601" cy="707886"/>
          </a:xfrm>
          <a:prstGeom prst="rect">
            <a:avLst/>
          </a:prstGeom>
          <a:noFill/>
        </p:spPr>
        <p:txBody>
          <a:bodyPr wrap="square" rtlCol="0">
            <a:spAutoFit/>
          </a:bodyPr>
          <a:lstStyle/>
          <a:p>
            <a:pPr algn="ctr"/>
            <a:r>
              <a:rPr lang="en-AU" sz="2000" b="1" dirty="0">
                <a:solidFill>
                  <a:schemeClr val="tx1"/>
                </a:solidFill>
              </a:rPr>
              <a:t>Proportional Reasoning </a:t>
            </a:r>
          </a:p>
        </p:txBody>
      </p:sp>
      <p:sp>
        <p:nvSpPr>
          <p:cNvPr id="19" name="TextBox 18">
            <a:extLst>
              <a:ext uri="{FF2B5EF4-FFF2-40B4-BE49-F238E27FC236}">
                <a16:creationId xmlns:a16="http://schemas.microsoft.com/office/drawing/2014/main" id="{9FB6DB03-2DD0-71BD-7A79-5BDAA7F2A663}"/>
              </a:ext>
            </a:extLst>
          </p:cNvPr>
          <p:cNvSpPr txBox="1"/>
          <p:nvPr/>
        </p:nvSpPr>
        <p:spPr>
          <a:xfrm>
            <a:off x="304800" y="6477000"/>
            <a:ext cx="8686800" cy="276999"/>
          </a:xfrm>
          <a:prstGeom prst="rect">
            <a:avLst/>
          </a:prstGeom>
          <a:noFill/>
        </p:spPr>
        <p:txBody>
          <a:bodyPr wrap="square" rtlCol="0">
            <a:spAutoFit/>
          </a:bodyPr>
          <a:lstStyle/>
          <a:p>
            <a:r>
              <a:rPr lang="en-AU" sz="1200" dirty="0">
                <a:solidFill>
                  <a:schemeClr val="bg2">
                    <a:lumMod val="75000"/>
                  </a:schemeClr>
                </a:solidFill>
              </a:rPr>
              <a:t>© Dianne Siemon                                                                                                                                                                    </a:t>
            </a:r>
            <a:fld id="{DBB176F3-8D85-A842-9099-25E736982B51}" type="slidenum">
              <a:rPr lang="en-AU" sz="1200" smtClean="0">
                <a:solidFill>
                  <a:schemeClr val="bg2">
                    <a:lumMod val="75000"/>
                  </a:schemeClr>
                </a:solidFill>
              </a:rPr>
              <a:t>6</a:t>
            </a:fld>
            <a:endParaRPr lang="en-AU" sz="1200" dirty="0">
              <a:solidFill>
                <a:schemeClr val="bg2">
                  <a:lumMod val="75000"/>
                </a:schemeClr>
              </a:solidFill>
            </a:endParaRPr>
          </a:p>
        </p:txBody>
      </p:sp>
    </p:spTree>
    <p:extLst>
      <p:ext uri="{BB962C8B-B14F-4D97-AF65-F5344CB8AC3E}">
        <p14:creationId xmlns:p14="http://schemas.microsoft.com/office/powerpoint/2010/main" val="137309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25">
            <a:extLst>
              <a:ext uri="{FF2B5EF4-FFF2-40B4-BE49-F238E27FC236}">
                <a16:creationId xmlns:a16="http://schemas.microsoft.com/office/drawing/2014/main" id="{47377A98-F097-745F-0E13-A5D2926B4AFE}"/>
              </a:ext>
            </a:extLst>
          </p:cNvPr>
          <p:cNvSpPr txBox="1">
            <a:spLocks noChangeArrowheads="1"/>
          </p:cNvSpPr>
          <p:nvPr/>
        </p:nvSpPr>
        <p:spPr bwMode="auto">
          <a:xfrm>
            <a:off x="468313" y="260350"/>
            <a:ext cx="4751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ja-JP" altLang="en-US" sz="2800" b="1">
                <a:solidFill>
                  <a:schemeClr val="bg2">
                    <a:lumMod val="75000"/>
                  </a:schemeClr>
                </a:solidFill>
                <a:latin typeface="+mn-lt"/>
              </a:rPr>
              <a:t>‘</a:t>
            </a:r>
            <a:r>
              <a:rPr lang="en-US" altLang="ja-JP" sz="2800" b="1" dirty="0">
                <a:solidFill>
                  <a:schemeClr val="bg2">
                    <a:lumMod val="75000"/>
                  </a:schemeClr>
                </a:solidFill>
                <a:latin typeface="+mn-lt"/>
              </a:rPr>
              <a:t>This Goes With That</a:t>
            </a:r>
            <a:r>
              <a:rPr lang="ja-JP" altLang="en-US" sz="2800" b="1">
                <a:solidFill>
                  <a:schemeClr val="bg2">
                    <a:lumMod val="75000"/>
                  </a:schemeClr>
                </a:solidFill>
                <a:latin typeface="+mn-lt"/>
              </a:rPr>
              <a:t>’</a:t>
            </a:r>
            <a:endParaRPr lang="en-AU" altLang="en-US" sz="2800" b="1" dirty="0">
              <a:solidFill>
                <a:schemeClr val="bg2">
                  <a:lumMod val="75000"/>
                </a:schemeClr>
              </a:solidFill>
              <a:latin typeface="+mn-lt"/>
            </a:endParaRPr>
          </a:p>
        </p:txBody>
      </p:sp>
      <p:sp>
        <p:nvSpPr>
          <p:cNvPr id="34818" name="Text Box 126">
            <a:extLst>
              <a:ext uri="{FF2B5EF4-FFF2-40B4-BE49-F238E27FC236}">
                <a16:creationId xmlns:a16="http://schemas.microsoft.com/office/drawing/2014/main" id="{11FEE0FA-1F4E-FB08-C1EF-33AB2C1176D7}"/>
              </a:ext>
            </a:extLst>
          </p:cNvPr>
          <p:cNvSpPr txBox="1">
            <a:spLocks noChangeArrowheads="1"/>
          </p:cNvSpPr>
          <p:nvPr/>
        </p:nvSpPr>
        <p:spPr bwMode="auto">
          <a:xfrm>
            <a:off x="467519" y="1940713"/>
            <a:ext cx="4681537"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AutoNum type="arabicPeriod"/>
            </a:pPr>
            <a:r>
              <a:rPr lang="en-US" altLang="en-US" sz="2400" dirty="0"/>
              <a:t>Collect survey data (e.g., </a:t>
            </a:r>
            <a:r>
              <a:rPr lang="en-US" altLang="en-US" sz="2400" dirty="0" err="1"/>
              <a:t>favourite</a:t>
            </a:r>
            <a:r>
              <a:rPr lang="en-US" altLang="en-US" sz="2400" dirty="0"/>
              <a:t> sport, fast food, type of television program, …)</a:t>
            </a:r>
          </a:p>
          <a:p>
            <a:pPr eaLnBrk="1" hangingPunct="1">
              <a:spcBef>
                <a:spcPct val="50000"/>
              </a:spcBef>
              <a:buFontTx/>
              <a:buAutoNum type="arabicPeriod"/>
            </a:pPr>
            <a:r>
              <a:rPr lang="en-US" altLang="en-US" sz="2400" dirty="0"/>
              <a:t>Discuss how this might be represented and communicated</a:t>
            </a:r>
          </a:p>
        </p:txBody>
      </p:sp>
      <p:sp>
        <p:nvSpPr>
          <p:cNvPr id="34819" name="Text Box 127">
            <a:extLst>
              <a:ext uri="{FF2B5EF4-FFF2-40B4-BE49-F238E27FC236}">
                <a16:creationId xmlns:a16="http://schemas.microsoft.com/office/drawing/2014/main" id="{B9108E63-6729-47BC-8103-BB5548FD1D0B}"/>
              </a:ext>
            </a:extLst>
          </p:cNvPr>
          <p:cNvSpPr txBox="1">
            <a:spLocks noChangeArrowheads="1"/>
          </p:cNvSpPr>
          <p:nvPr/>
        </p:nvSpPr>
        <p:spPr bwMode="auto">
          <a:xfrm>
            <a:off x="1223168" y="6261100"/>
            <a:ext cx="6264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200">
                <a:solidFill>
                  <a:schemeClr val="tx1"/>
                </a:solidFill>
                <a:latin typeface="Arial" panose="020B0604020202020204" pitchFamily="34" charset="0"/>
                <a:ea typeface="ＭＳ Ｐゴシック" panose="020B0600070205080204" pitchFamily="34" charset="-128"/>
              </a:defRPr>
            </a:lvl1pPr>
            <a:lvl2pPr marL="742950" indent="-285750" algn="ctr">
              <a:defRPr sz="3200">
                <a:solidFill>
                  <a:schemeClr val="tx1"/>
                </a:solidFill>
                <a:latin typeface="Arial" panose="020B0604020202020204" pitchFamily="34" charset="0"/>
                <a:ea typeface="ＭＳ Ｐゴシック" panose="020B0600070205080204" pitchFamily="34" charset="-128"/>
              </a:defRPr>
            </a:lvl2pPr>
            <a:lvl3pPr marL="1143000" indent="-228600" algn="ctr">
              <a:defRPr sz="3200">
                <a:solidFill>
                  <a:schemeClr val="tx1"/>
                </a:solidFill>
                <a:latin typeface="Arial" panose="020B0604020202020204" pitchFamily="34" charset="0"/>
                <a:ea typeface="ＭＳ Ｐゴシック" panose="020B0600070205080204" pitchFamily="34" charset="-128"/>
              </a:defRPr>
            </a:lvl3pPr>
            <a:lvl4pPr marL="1600200" indent="-228600" algn="ctr">
              <a:defRPr sz="3200">
                <a:solidFill>
                  <a:schemeClr val="tx1"/>
                </a:solidFill>
                <a:latin typeface="Arial" panose="020B0604020202020204" pitchFamily="34" charset="0"/>
                <a:ea typeface="ＭＳ Ｐゴシック" panose="020B0600070205080204" pitchFamily="34" charset="-128"/>
              </a:defRPr>
            </a:lvl4pPr>
            <a:lvl5pPr marL="2057400" indent="-228600" algn="ctr">
              <a:defRPr sz="3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600" dirty="0">
                <a:solidFill>
                  <a:schemeClr val="hlink"/>
                </a:solidFill>
              </a:rPr>
              <a:t>From </a:t>
            </a:r>
            <a:r>
              <a:rPr lang="en-US" altLang="en-US" sz="1600" i="1" dirty="0">
                <a:solidFill>
                  <a:schemeClr val="hlink"/>
                </a:solidFill>
              </a:rPr>
              <a:t>Maths300</a:t>
            </a:r>
            <a:endParaRPr lang="en-AU" altLang="en-US" sz="1600" dirty="0">
              <a:solidFill>
                <a:schemeClr val="hlink"/>
              </a:solidFill>
            </a:endParaRPr>
          </a:p>
        </p:txBody>
      </p:sp>
      <p:pic>
        <p:nvPicPr>
          <p:cNvPr id="34820" name="Picture 128" descr="Dice and Beads 004">
            <a:extLst>
              <a:ext uri="{FF2B5EF4-FFF2-40B4-BE49-F238E27FC236}">
                <a16:creationId xmlns:a16="http://schemas.microsoft.com/office/drawing/2014/main" id="{57C96932-7D85-BB34-4770-C6AE19DFE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288" y="1582226"/>
            <a:ext cx="3400425" cy="279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129">
            <a:extLst>
              <a:ext uri="{FF2B5EF4-FFF2-40B4-BE49-F238E27FC236}">
                <a16:creationId xmlns:a16="http://schemas.microsoft.com/office/drawing/2014/main" id="{A98ABF76-9D61-0462-1257-C00D12F624BD}"/>
              </a:ext>
            </a:extLst>
          </p:cNvPr>
          <p:cNvSpPr txBox="1">
            <a:spLocks noChangeArrowheads="1"/>
          </p:cNvSpPr>
          <p:nvPr/>
        </p:nvSpPr>
        <p:spPr bwMode="auto">
          <a:xfrm>
            <a:off x="539750" y="908050"/>
            <a:ext cx="8208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3200">
                <a:solidFill>
                  <a:schemeClr val="tx1"/>
                </a:solidFill>
                <a:latin typeface="Arial" panose="020B0604020202020204" pitchFamily="34" charset="0"/>
                <a:ea typeface="ＭＳ Ｐゴシック" panose="020B0600070205080204" pitchFamily="34" charset="-128"/>
              </a:defRPr>
            </a:lvl1pPr>
            <a:lvl2pPr marL="742950" indent="-285750" algn="ctr">
              <a:defRPr sz="3200">
                <a:solidFill>
                  <a:schemeClr val="tx1"/>
                </a:solidFill>
                <a:latin typeface="Arial" panose="020B0604020202020204" pitchFamily="34" charset="0"/>
                <a:ea typeface="ＭＳ Ｐゴシック" panose="020B0600070205080204" pitchFamily="34" charset="-128"/>
              </a:defRPr>
            </a:lvl2pPr>
            <a:lvl3pPr marL="1143000" indent="-228600" algn="ctr">
              <a:defRPr sz="3200">
                <a:solidFill>
                  <a:schemeClr val="tx1"/>
                </a:solidFill>
                <a:latin typeface="Arial" panose="020B0604020202020204" pitchFamily="34" charset="0"/>
                <a:ea typeface="ＭＳ Ｐゴシック" panose="020B0600070205080204" pitchFamily="34" charset="-128"/>
              </a:defRPr>
            </a:lvl3pPr>
            <a:lvl4pPr marL="1600200" indent="-228600" algn="ctr">
              <a:defRPr sz="3200">
                <a:solidFill>
                  <a:schemeClr val="tx1"/>
                </a:solidFill>
                <a:latin typeface="Arial" panose="020B0604020202020204" pitchFamily="34" charset="0"/>
                <a:ea typeface="ＭＳ Ｐゴシック" panose="020B0600070205080204" pitchFamily="34" charset="-128"/>
              </a:defRPr>
            </a:lvl4pPr>
            <a:lvl5pPr marL="2057400" indent="-228600" algn="ctr">
              <a:defRPr sz="3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50000"/>
              </a:spcBef>
            </a:pPr>
            <a:r>
              <a:rPr lang="en-US" altLang="en-US" sz="2400" dirty="0"/>
              <a:t>An activity that explores data representation, proportion and percent </a:t>
            </a:r>
            <a:endParaRPr lang="en-AU" altLang="en-US" sz="2400" dirty="0"/>
          </a:p>
        </p:txBody>
      </p:sp>
      <p:sp>
        <p:nvSpPr>
          <p:cNvPr id="34822" name="Text Box 130">
            <a:extLst>
              <a:ext uri="{FF2B5EF4-FFF2-40B4-BE49-F238E27FC236}">
                <a16:creationId xmlns:a16="http://schemas.microsoft.com/office/drawing/2014/main" id="{CE3B71EC-3D4E-BF5D-D69C-FD238C248AA0}"/>
              </a:ext>
            </a:extLst>
          </p:cNvPr>
          <p:cNvSpPr txBox="1">
            <a:spLocks noChangeArrowheads="1"/>
          </p:cNvSpPr>
          <p:nvPr/>
        </p:nvSpPr>
        <p:spPr bwMode="auto">
          <a:xfrm>
            <a:off x="467519" y="4607767"/>
            <a:ext cx="79200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AutoNum type="arabicPeriod" startAt="3"/>
            </a:pPr>
            <a:r>
              <a:rPr lang="en-US" altLang="en-US" sz="2400" dirty="0"/>
              <a:t>Make a strip graph by deciding on a scale (e.g., 3 cm = 1 vote), join the ends to make a circle then use a 100-bead circle to ….</a:t>
            </a:r>
            <a:endParaRPr lang="en-AU" altLang="en-US" sz="2400" dirty="0"/>
          </a:p>
        </p:txBody>
      </p:sp>
      <p:sp>
        <p:nvSpPr>
          <p:cNvPr id="34823" name="AutoShape 131">
            <a:extLst>
              <a:ext uri="{FF2B5EF4-FFF2-40B4-BE49-F238E27FC236}">
                <a16:creationId xmlns:a16="http://schemas.microsoft.com/office/drawing/2014/main" id="{2B61DC24-4F96-9677-284A-7AA63FCA3990}"/>
              </a:ext>
            </a:extLst>
          </p:cNvPr>
          <p:cNvSpPr>
            <a:spLocks noChangeArrowheads="1"/>
          </p:cNvSpPr>
          <p:nvPr/>
        </p:nvSpPr>
        <p:spPr bwMode="auto">
          <a:xfrm>
            <a:off x="4643438" y="5410201"/>
            <a:ext cx="3281362" cy="755650"/>
          </a:xfrm>
          <a:prstGeom prst="cloudCallout">
            <a:avLst>
              <a:gd name="adj1" fmla="val -69968"/>
              <a:gd name="adj2" fmla="val -34843"/>
            </a:avLst>
          </a:prstGeom>
          <a:solidFill>
            <a:srgbClr val="DCC0DE"/>
          </a:solidFill>
          <a:ln w="9525">
            <a:solidFill>
              <a:schemeClr val="tx1"/>
            </a:solidFill>
            <a:round/>
            <a:headEnd/>
            <a:tailEnd/>
          </a:ln>
        </p:spPr>
        <p:txBody>
          <a:bodyPr anchor="ctr"/>
          <a:lstStyle>
            <a:lvl1pPr algn="ctr">
              <a:defRPr sz="3200">
                <a:solidFill>
                  <a:schemeClr val="tx1"/>
                </a:solidFill>
                <a:latin typeface="Arial" panose="020B0604020202020204" pitchFamily="34" charset="0"/>
                <a:ea typeface="ＭＳ Ｐゴシック" panose="020B0600070205080204" pitchFamily="34" charset="-128"/>
              </a:defRPr>
            </a:lvl1pPr>
            <a:lvl2pPr marL="742950" indent="-285750" algn="ctr">
              <a:defRPr sz="3200">
                <a:solidFill>
                  <a:schemeClr val="tx1"/>
                </a:solidFill>
                <a:latin typeface="Arial" panose="020B0604020202020204" pitchFamily="34" charset="0"/>
                <a:ea typeface="ＭＳ Ｐゴシック" panose="020B0600070205080204" pitchFamily="34" charset="-128"/>
              </a:defRPr>
            </a:lvl2pPr>
            <a:lvl3pPr marL="1143000" indent="-228600" algn="ctr">
              <a:defRPr sz="3200">
                <a:solidFill>
                  <a:schemeClr val="tx1"/>
                </a:solidFill>
                <a:latin typeface="Arial" panose="020B0604020202020204" pitchFamily="34" charset="0"/>
                <a:ea typeface="ＭＳ Ｐゴシック" panose="020B0600070205080204" pitchFamily="34" charset="-128"/>
              </a:defRPr>
            </a:lvl3pPr>
            <a:lvl4pPr marL="1600200" indent="-228600" algn="ctr">
              <a:defRPr sz="3200">
                <a:solidFill>
                  <a:schemeClr val="tx1"/>
                </a:solidFill>
                <a:latin typeface="Arial" panose="020B0604020202020204" pitchFamily="34" charset="0"/>
                <a:ea typeface="ＭＳ Ｐゴシック" panose="020B0600070205080204" pitchFamily="34" charset="-128"/>
              </a:defRPr>
            </a:lvl4pPr>
            <a:lvl5pPr marL="2057400" indent="-228600" algn="ctr">
              <a:defRPr sz="32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What possibilities are there?</a:t>
            </a:r>
            <a:endParaRPr lang="en-AU" altLang="en-US" sz="1600" dirty="0"/>
          </a:p>
        </p:txBody>
      </p:sp>
      <p:sp>
        <p:nvSpPr>
          <p:cNvPr id="2" name="TextBox 1">
            <a:extLst>
              <a:ext uri="{FF2B5EF4-FFF2-40B4-BE49-F238E27FC236}">
                <a16:creationId xmlns:a16="http://schemas.microsoft.com/office/drawing/2014/main" id="{79AA9E60-5748-D79E-0D1C-74C40382DB3B}"/>
              </a:ext>
            </a:extLst>
          </p:cNvPr>
          <p:cNvSpPr txBox="1"/>
          <p:nvPr/>
        </p:nvSpPr>
        <p:spPr>
          <a:xfrm>
            <a:off x="304800" y="6477000"/>
            <a:ext cx="8686800" cy="276999"/>
          </a:xfrm>
          <a:prstGeom prst="rect">
            <a:avLst/>
          </a:prstGeom>
          <a:noFill/>
        </p:spPr>
        <p:txBody>
          <a:bodyPr wrap="square" rtlCol="0">
            <a:spAutoFit/>
          </a:bodyPr>
          <a:lstStyle/>
          <a:p>
            <a:r>
              <a:rPr lang="en-AU" sz="1200" dirty="0">
                <a:solidFill>
                  <a:schemeClr val="bg2">
                    <a:lumMod val="75000"/>
                  </a:schemeClr>
                </a:solidFill>
              </a:rPr>
              <a:t>© Dianne Siemon                                                                                                                                                                    </a:t>
            </a:r>
            <a:fld id="{DBB176F3-8D85-A842-9099-25E736982B51}" type="slidenum">
              <a:rPr lang="en-AU" sz="1200" smtClean="0">
                <a:solidFill>
                  <a:schemeClr val="bg2">
                    <a:lumMod val="75000"/>
                  </a:schemeClr>
                </a:solidFill>
              </a:rPr>
              <a:t>7</a:t>
            </a:fld>
            <a:endParaRPr lang="en-AU" sz="1200" dirty="0">
              <a:solidFill>
                <a:schemeClr val="bg2">
                  <a:lumMod val="7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9A14066-FDD4-0913-05B2-8BF96CC80386}"/>
              </a:ext>
            </a:extLst>
          </p:cNvPr>
          <p:cNvSpPr txBox="1">
            <a:spLocks noChangeArrowheads="1"/>
          </p:cNvSpPr>
          <p:nvPr/>
        </p:nvSpPr>
        <p:spPr bwMode="auto">
          <a:xfrm>
            <a:off x="435429" y="292614"/>
            <a:ext cx="8375650" cy="1077218"/>
          </a:xfrm>
          <a:prstGeom prst="rect">
            <a:avLst/>
          </a:prstGeom>
          <a:noFill/>
          <a:ln>
            <a:noFill/>
          </a:ln>
          <a:effectLst/>
        </p:spPr>
        <p:txBody>
          <a:bodyPr wrap="square">
            <a:spAutoFit/>
          </a:bodyPr>
          <a:lstStyle/>
          <a:p>
            <a:pPr eaLnBrk="1" hangingPunct="1">
              <a:spcBef>
                <a:spcPct val="50000"/>
              </a:spcBef>
              <a:defRPr/>
            </a:pPr>
            <a:r>
              <a:rPr lang="en-US" sz="3200" b="1" dirty="0">
                <a:solidFill>
                  <a:srgbClr val="C00000"/>
                </a:solidFill>
              </a:rPr>
              <a:t>Choosing and applying mathematical techniques to solve problems</a:t>
            </a:r>
          </a:p>
        </p:txBody>
      </p:sp>
      <p:pic>
        <p:nvPicPr>
          <p:cNvPr id="24" name="Picture 4" descr="MPj04024440000[1]">
            <a:extLst>
              <a:ext uri="{FF2B5EF4-FFF2-40B4-BE49-F238E27FC236}">
                <a16:creationId xmlns:a16="http://schemas.microsoft.com/office/drawing/2014/main" id="{272CD1AE-933B-5F6E-FE3E-B6C07E0A9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486418"/>
            <a:ext cx="2221487" cy="22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8E32A73B-7B3D-6993-38CC-586F933A27A9}"/>
              </a:ext>
            </a:extLst>
          </p:cNvPr>
          <p:cNvSpPr txBox="1"/>
          <p:nvPr/>
        </p:nvSpPr>
        <p:spPr>
          <a:xfrm>
            <a:off x="457200" y="1550720"/>
            <a:ext cx="5562600" cy="2092881"/>
          </a:xfrm>
          <a:prstGeom prst="rect">
            <a:avLst/>
          </a:prstGeom>
          <a:noFill/>
        </p:spPr>
        <p:txBody>
          <a:bodyPr wrap="square" rtlCol="0">
            <a:spAutoFit/>
          </a:bodyPr>
          <a:lstStyle/>
          <a:p>
            <a:pPr marL="1588" indent="-1588" eaLnBrk="1" hangingPunct="1">
              <a:buFontTx/>
              <a:buNone/>
            </a:pPr>
            <a:r>
              <a:rPr lang="en-US" altLang="en-US" sz="2000" kern="0" dirty="0">
                <a:solidFill>
                  <a:schemeClr val="tx1"/>
                </a:solidFill>
              </a:rPr>
              <a:t>Thirty-five feral cats were estimated to live in a 146 hectare nature reserve. </a:t>
            </a:r>
          </a:p>
          <a:p>
            <a:pPr marL="1588" indent="-1588" eaLnBrk="1" hangingPunct="1">
              <a:buFontTx/>
              <a:buNone/>
            </a:pPr>
            <a:r>
              <a:rPr lang="en-US" altLang="en-US" sz="2000" kern="0" dirty="0">
                <a:solidFill>
                  <a:schemeClr val="tx1"/>
                </a:solidFill>
              </a:rPr>
              <a:t>Twenty-seven feral cats were estimated to live in another nature reserve of 103 hectares. </a:t>
            </a:r>
          </a:p>
          <a:p>
            <a:pPr marL="1588" indent="-1588" eaLnBrk="1" hangingPunct="1">
              <a:buFontTx/>
              <a:buNone/>
            </a:pPr>
            <a:r>
              <a:rPr lang="en-US" altLang="en-US" sz="2000" kern="0" dirty="0">
                <a:solidFill>
                  <a:schemeClr val="tx1"/>
                </a:solidFill>
              </a:rPr>
              <a:t>Which reserve had the biggest feral cat problem?</a:t>
            </a:r>
          </a:p>
          <a:p>
            <a:endParaRPr lang="en-AU" dirty="0"/>
          </a:p>
        </p:txBody>
      </p:sp>
      <p:sp>
        <p:nvSpPr>
          <p:cNvPr id="26" name="Text Box 6">
            <a:extLst>
              <a:ext uri="{FF2B5EF4-FFF2-40B4-BE49-F238E27FC236}">
                <a16:creationId xmlns:a16="http://schemas.microsoft.com/office/drawing/2014/main" id="{42124EF9-E0FD-40A5-929D-C8FF1AB44E69}"/>
              </a:ext>
            </a:extLst>
          </p:cNvPr>
          <p:cNvSpPr txBox="1">
            <a:spLocks noChangeArrowheads="1"/>
          </p:cNvSpPr>
          <p:nvPr/>
        </p:nvSpPr>
        <p:spPr bwMode="auto">
          <a:xfrm>
            <a:off x="4417177" y="4115143"/>
            <a:ext cx="4239079"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 hangingPunct="0">
              <a:spcBef>
                <a:spcPct val="0"/>
              </a:spcBef>
              <a:spcAft>
                <a:spcPct val="0"/>
              </a:spcAft>
              <a:defRPr sz="2000">
                <a:solidFill>
                  <a:schemeClr val="tx1"/>
                </a:solidFill>
                <a:latin typeface="Arial" charset="0"/>
                <a:ea typeface="ＭＳ Ｐゴシック" charset="0"/>
              </a:defRPr>
            </a:lvl6pPr>
            <a:lvl7pPr marL="2971800" indent="-228600" eaLnBrk="0" fontAlgn="b" hangingPunct="0">
              <a:spcBef>
                <a:spcPct val="0"/>
              </a:spcBef>
              <a:spcAft>
                <a:spcPct val="0"/>
              </a:spcAft>
              <a:defRPr sz="2000">
                <a:solidFill>
                  <a:schemeClr val="tx1"/>
                </a:solidFill>
                <a:latin typeface="Arial" charset="0"/>
                <a:ea typeface="ＭＳ Ｐゴシック" charset="0"/>
              </a:defRPr>
            </a:lvl7pPr>
            <a:lvl8pPr marL="3429000" indent="-228600" eaLnBrk="0" fontAlgn="b" hangingPunct="0">
              <a:spcBef>
                <a:spcPct val="0"/>
              </a:spcBef>
              <a:spcAft>
                <a:spcPct val="0"/>
              </a:spcAft>
              <a:defRPr sz="2000">
                <a:solidFill>
                  <a:schemeClr val="tx1"/>
                </a:solidFill>
                <a:latin typeface="Arial" charset="0"/>
                <a:ea typeface="ＭＳ Ｐゴシック" charset="0"/>
              </a:defRPr>
            </a:lvl8pPr>
            <a:lvl9pPr marL="3886200" indent="-228600" eaLnBrk="0" fontAlgn="b"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dirty="0" err="1">
                <a:cs typeface="Arial" charset="0"/>
              </a:rPr>
              <a:t>Ariana</a:t>
            </a:r>
            <a:r>
              <a:rPr lang="en-US" dirty="0">
                <a:cs typeface="Arial" charset="0"/>
              </a:rPr>
              <a:t> had a goal-shooting average of 12 goals before the finals? In the semi-final she scored 18 goals and in the final she scored 15 goals. What was her end-of-season average? </a:t>
            </a:r>
          </a:p>
        </p:txBody>
      </p:sp>
      <p:pic>
        <p:nvPicPr>
          <p:cNvPr id="27" name="Picture 8" descr="netballer">
            <a:extLst>
              <a:ext uri="{FF2B5EF4-FFF2-40B4-BE49-F238E27FC236}">
                <a16:creationId xmlns:a16="http://schemas.microsoft.com/office/drawing/2014/main" id="{725A5762-BAFB-CB55-E837-09FB8E745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61254"/>
            <a:ext cx="340432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66A09B7-403F-E787-C8A7-13C003434117}"/>
              </a:ext>
            </a:extLst>
          </p:cNvPr>
          <p:cNvSpPr txBox="1"/>
          <p:nvPr/>
        </p:nvSpPr>
        <p:spPr>
          <a:xfrm>
            <a:off x="304800" y="6477000"/>
            <a:ext cx="8686800" cy="276999"/>
          </a:xfrm>
          <a:prstGeom prst="rect">
            <a:avLst/>
          </a:prstGeom>
          <a:noFill/>
        </p:spPr>
        <p:txBody>
          <a:bodyPr wrap="square" rtlCol="0">
            <a:spAutoFit/>
          </a:bodyPr>
          <a:lstStyle/>
          <a:p>
            <a:r>
              <a:rPr lang="en-AU" sz="1200" dirty="0">
                <a:solidFill>
                  <a:schemeClr val="bg2">
                    <a:lumMod val="75000"/>
                  </a:schemeClr>
                </a:solidFill>
              </a:rPr>
              <a:t>© Dianne Siemon                                                                                                                                                                    </a:t>
            </a:r>
            <a:fld id="{DBB176F3-8D85-A842-9099-25E736982B51}" type="slidenum">
              <a:rPr lang="en-AU" sz="1200" smtClean="0">
                <a:solidFill>
                  <a:schemeClr val="bg2">
                    <a:lumMod val="75000"/>
                  </a:schemeClr>
                </a:solidFill>
              </a:rPr>
              <a:t>8</a:t>
            </a:fld>
            <a:endParaRPr lang="en-AU" sz="1200" dirty="0">
              <a:solidFill>
                <a:schemeClr val="bg2">
                  <a:lumMod val="75000"/>
                </a:schemeClr>
              </a:solidFill>
            </a:endParaRPr>
          </a:p>
        </p:txBody>
      </p:sp>
    </p:spTree>
    <p:extLst>
      <p:ext uri="{BB962C8B-B14F-4D97-AF65-F5344CB8AC3E}">
        <p14:creationId xmlns:p14="http://schemas.microsoft.com/office/powerpoint/2010/main" val="180920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9A14066-FDD4-0913-05B2-8BF96CC80386}"/>
              </a:ext>
            </a:extLst>
          </p:cNvPr>
          <p:cNvSpPr txBox="1">
            <a:spLocks noChangeArrowheads="1"/>
          </p:cNvSpPr>
          <p:nvPr/>
        </p:nvSpPr>
        <p:spPr bwMode="auto">
          <a:xfrm>
            <a:off x="435429" y="292614"/>
            <a:ext cx="8375650" cy="584775"/>
          </a:xfrm>
          <a:prstGeom prst="rect">
            <a:avLst/>
          </a:prstGeom>
          <a:noFill/>
          <a:ln>
            <a:noFill/>
          </a:ln>
          <a:effectLst/>
        </p:spPr>
        <p:txBody>
          <a:bodyPr wrap="square">
            <a:spAutoFit/>
          </a:bodyPr>
          <a:lstStyle/>
          <a:p>
            <a:pPr eaLnBrk="1" hangingPunct="1">
              <a:spcBef>
                <a:spcPct val="50000"/>
              </a:spcBef>
              <a:defRPr/>
            </a:pPr>
            <a:r>
              <a:rPr lang="en-US" sz="3200" b="1" dirty="0">
                <a:solidFill>
                  <a:srgbClr val="C00000"/>
                </a:solidFill>
              </a:rPr>
              <a:t>Communicating and reasoning coherently</a:t>
            </a:r>
          </a:p>
        </p:txBody>
      </p:sp>
      <p:pic>
        <p:nvPicPr>
          <p:cNvPr id="5" name="Picture 4">
            <a:extLst>
              <a:ext uri="{FF2B5EF4-FFF2-40B4-BE49-F238E27FC236}">
                <a16:creationId xmlns:a16="http://schemas.microsoft.com/office/drawing/2014/main" id="{957385B9-AA67-BD5A-C2B9-4532B7BA543B}"/>
              </a:ext>
            </a:extLst>
          </p:cNvPr>
          <p:cNvPicPr>
            <a:picLocks noChangeAspect="1"/>
          </p:cNvPicPr>
          <p:nvPr/>
        </p:nvPicPr>
        <p:blipFill>
          <a:blip r:embed="rId2"/>
          <a:stretch>
            <a:fillRect/>
          </a:stretch>
        </p:blipFill>
        <p:spPr>
          <a:xfrm>
            <a:off x="737054" y="1066800"/>
            <a:ext cx="7772400" cy="4923218"/>
          </a:xfrm>
          <a:prstGeom prst="rect">
            <a:avLst/>
          </a:prstGeom>
        </p:spPr>
      </p:pic>
      <p:sp>
        <p:nvSpPr>
          <p:cNvPr id="6" name="Text Box 16">
            <a:extLst>
              <a:ext uri="{FF2B5EF4-FFF2-40B4-BE49-F238E27FC236}">
                <a16:creationId xmlns:a16="http://schemas.microsoft.com/office/drawing/2014/main" id="{126FB6C6-86FF-3726-105E-E4CBC4C23013}"/>
              </a:ext>
            </a:extLst>
          </p:cNvPr>
          <p:cNvSpPr txBox="1">
            <a:spLocks noChangeArrowheads="1"/>
          </p:cNvSpPr>
          <p:nvPr/>
        </p:nvSpPr>
        <p:spPr bwMode="auto">
          <a:xfrm>
            <a:off x="1295400" y="6064440"/>
            <a:ext cx="70866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dirty="0">
                <a:solidFill>
                  <a:srgbClr val="000000"/>
                </a:solidFill>
                <a:latin typeface="Arial" charset="0"/>
                <a:ea typeface="ＭＳ Ｐゴシック" charset="0"/>
              </a:rPr>
              <a:t>* </a:t>
            </a:r>
            <a:r>
              <a:rPr lang="en-US" sz="1600" dirty="0">
                <a:solidFill>
                  <a:schemeClr val="bg2"/>
                </a:solidFill>
                <a:latin typeface="Arial" charset="0"/>
                <a:ea typeface="ＭＳ Ｐゴシック" charset="0"/>
              </a:rPr>
              <a:t>Task from </a:t>
            </a:r>
            <a:r>
              <a:rPr lang="en-US" sz="1600" dirty="0" err="1">
                <a:solidFill>
                  <a:schemeClr val="bg2"/>
                </a:solidFill>
                <a:latin typeface="Arial" charset="0"/>
                <a:ea typeface="ＭＳ Ｐゴシック" charset="0"/>
              </a:rPr>
              <a:t>Beesey</a:t>
            </a:r>
            <a:r>
              <a:rPr lang="en-US" sz="1600" dirty="0">
                <a:solidFill>
                  <a:schemeClr val="bg2"/>
                </a:solidFill>
                <a:latin typeface="Arial" charset="0"/>
                <a:ea typeface="ＭＳ Ｐゴシック" charset="0"/>
              </a:rPr>
              <a:t> et al (1998), data from MYNRP (Siemon et al, 2001)</a:t>
            </a:r>
          </a:p>
        </p:txBody>
      </p:sp>
      <p:sp>
        <p:nvSpPr>
          <p:cNvPr id="7" name="TextBox 6">
            <a:extLst>
              <a:ext uri="{FF2B5EF4-FFF2-40B4-BE49-F238E27FC236}">
                <a16:creationId xmlns:a16="http://schemas.microsoft.com/office/drawing/2014/main" id="{B25FE6EF-7B09-49DA-6A7B-3C019370D73D}"/>
              </a:ext>
            </a:extLst>
          </p:cNvPr>
          <p:cNvSpPr txBox="1"/>
          <p:nvPr/>
        </p:nvSpPr>
        <p:spPr>
          <a:xfrm>
            <a:off x="304800" y="6477000"/>
            <a:ext cx="8686800" cy="276999"/>
          </a:xfrm>
          <a:prstGeom prst="rect">
            <a:avLst/>
          </a:prstGeom>
          <a:noFill/>
        </p:spPr>
        <p:txBody>
          <a:bodyPr wrap="square" rtlCol="0">
            <a:spAutoFit/>
          </a:bodyPr>
          <a:lstStyle/>
          <a:p>
            <a:r>
              <a:rPr lang="en-AU" sz="1200" dirty="0">
                <a:solidFill>
                  <a:schemeClr val="bg2">
                    <a:lumMod val="75000"/>
                  </a:schemeClr>
                </a:solidFill>
              </a:rPr>
              <a:t>© Dianne Siemon                                                                                                                                                                    </a:t>
            </a:r>
            <a:fld id="{DBB176F3-8D85-A842-9099-25E736982B51}" type="slidenum">
              <a:rPr lang="en-AU" sz="1200" smtClean="0">
                <a:solidFill>
                  <a:schemeClr val="bg2">
                    <a:lumMod val="75000"/>
                  </a:schemeClr>
                </a:solidFill>
              </a:rPr>
              <a:t>9</a:t>
            </a:fld>
            <a:endParaRPr lang="en-AU" sz="1200" dirty="0">
              <a:solidFill>
                <a:schemeClr val="bg2">
                  <a:lumMod val="75000"/>
                </a:schemeClr>
              </a:solidFill>
            </a:endParaRPr>
          </a:p>
        </p:txBody>
      </p:sp>
    </p:spTree>
    <p:extLst>
      <p:ext uri="{BB962C8B-B14F-4D97-AF65-F5344CB8AC3E}">
        <p14:creationId xmlns:p14="http://schemas.microsoft.com/office/powerpoint/2010/main" val="1016050534"/>
      </p:ext>
    </p:extLst>
  </p:cSld>
  <p:clrMapOvr>
    <a:masterClrMapping/>
  </p:clrMapOvr>
</p:sld>
</file>

<file path=ppt/theme/theme1.xml><?xml version="1.0" encoding="utf-8"?>
<a:theme xmlns:a="http://schemas.openxmlformats.org/drawingml/2006/main" name="Blank">
  <a:themeElements>
    <a:clrScheme name="Blank 13">
      <a:dk1>
        <a:srgbClr val="000000"/>
      </a:dk1>
      <a:lt1>
        <a:srgbClr val="FFFFFF"/>
      </a:lt1>
      <a:dk2>
        <a:srgbClr val="000000"/>
      </a:dk2>
      <a:lt2>
        <a:srgbClr val="808080"/>
      </a:lt2>
      <a:accent1>
        <a:srgbClr val="BEBDB0"/>
      </a:accent1>
      <a:accent2>
        <a:srgbClr val="EE3224"/>
      </a:accent2>
      <a:accent3>
        <a:srgbClr val="FFFFFF"/>
      </a:accent3>
      <a:accent4>
        <a:srgbClr val="000000"/>
      </a:accent4>
      <a:accent5>
        <a:srgbClr val="DBDBD4"/>
      </a:accent5>
      <a:accent6>
        <a:srgbClr val="D82C20"/>
      </a:accent6>
      <a:hlink>
        <a:srgbClr val="000000"/>
      </a:hlink>
      <a:folHlink>
        <a:srgbClr val="FFEE00"/>
      </a:folHlink>
    </a:clrScheme>
    <a:fontScheme name="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 latinLnBrk="0" hangingPunct="1">
          <a:lnSpc>
            <a:spcPct val="100000"/>
          </a:lnSpc>
          <a:spcBef>
            <a:spcPct val="0"/>
          </a:spcBef>
          <a:spcAft>
            <a:spcPct val="0"/>
          </a:spcAft>
          <a:buClrTx/>
          <a:buSzTx/>
          <a:buFontTx/>
          <a:buNone/>
          <a:tabLst/>
          <a:defRPr kumimoji="0" lang="en-AU" sz="1000" b="0" i="0" u="none" strike="noStrike" cap="none" normalizeH="0" baseline="0">
            <a:ln>
              <a:noFill/>
            </a:ln>
            <a:solidFill>
              <a:schemeClr val="bg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 latinLnBrk="0" hangingPunct="1">
          <a:lnSpc>
            <a:spcPct val="100000"/>
          </a:lnSpc>
          <a:spcBef>
            <a:spcPct val="0"/>
          </a:spcBef>
          <a:spcAft>
            <a:spcPct val="0"/>
          </a:spcAft>
          <a:buClrTx/>
          <a:buSzTx/>
          <a:buFontTx/>
          <a:buNone/>
          <a:tabLst/>
          <a:defRPr kumimoji="0" lang="en-AU" sz="1000" b="0" i="0" u="none" strike="noStrike" cap="none" normalizeH="0" baseline="0">
            <a:ln>
              <a:noFill/>
            </a:ln>
            <a:solidFill>
              <a:schemeClr val="bg1"/>
            </a:solidFill>
            <a:effectLst/>
            <a:latin typeface="Arial" charset="0"/>
            <a:ea typeface="ＭＳ Ｐゴシック"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BEBDB0"/>
        </a:accent1>
        <a:accent2>
          <a:srgbClr val="EE3224"/>
        </a:accent2>
        <a:accent3>
          <a:srgbClr val="FFFFFF"/>
        </a:accent3>
        <a:accent4>
          <a:srgbClr val="000000"/>
        </a:accent4>
        <a:accent5>
          <a:srgbClr val="DBDBD4"/>
        </a:accent5>
        <a:accent6>
          <a:srgbClr val="D82C20"/>
        </a:accent6>
        <a:hlink>
          <a:srgbClr val="000000"/>
        </a:hlink>
        <a:folHlink>
          <a:srgbClr val="FFEE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1797</TotalTime>
  <Words>3453</Words>
  <Application>Microsoft Office PowerPoint</Application>
  <PresentationFormat>On-screen Show (4:3)</PresentationFormat>
  <Paragraphs>423</Paragraphs>
  <Slides>43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Comic Sans MS</vt:lpstr>
      <vt:lpstr>Wingdings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RMIT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Scaffolding mathematics learning in Years P to 10: Using data to inform teaching</dc:title>
  <dc:creator>Di Siemon</dc:creator>
  <cp:lastModifiedBy>Hoa Nguyen</cp:lastModifiedBy>
  <cp:revision>55</cp:revision>
  <cp:lastPrinted>2014-08-26T06:25:36Z</cp:lastPrinted>
  <dcterms:created xsi:type="dcterms:W3CDTF">2009-11-23T00:16:30Z</dcterms:created>
  <dcterms:modified xsi:type="dcterms:W3CDTF">2024-01-04T01:41:54Z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3d088b-6243-4963-a2e2-8b321ab7f8fc_Enabled">
    <vt:lpwstr>true</vt:lpwstr>
  </property>
  <property fmtid="{D5CDD505-2E9C-101B-9397-08002B2CF9AE}" pid="3" name="MSIP_Label_8c3d088b-6243-4963-a2e2-8b321ab7f8fc_SetDate">
    <vt:lpwstr>2022-08-19T03:40:07Z</vt:lpwstr>
  </property>
  <property fmtid="{D5CDD505-2E9C-101B-9397-08002B2CF9AE}" pid="4" name="MSIP_Label_8c3d088b-6243-4963-a2e2-8b321ab7f8fc_Method">
    <vt:lpwstr>Standard</vt:lpwstr>
  </property>
  <property fmtid="{D5CDD505-2E9C-101B-9397-08002B2CF9AE}" pid="5" name="MSIP_Label_8c3d088b-6243-4963-a2e2-8b321ab7f8fc_Name">
    <vt:lpwstr>Trusted</vt:lpwstr>
  </property>
  <property fmtid="{D5CDD505-2E9C-101B-9397-08002B2CF9AE}" pid="6" name="MSIP_Label_8c3d088b-6243-4963-a2e2-8b321ab7f8fc_SiteId">
    <vt:lpwstr>d1323671-cdbe-4417-b4d4-bdb24b51316b</vt:lpwstr>
  </property>
  <property fmtid="{D5CDD505-2E9C-101B-9397-08002B2CF9AE}" pid="7" name="MSIP_Label_8c3d088b-6243-4963-a2e2-8b321ab7f8fc_ActionId">
    <vt:lpwstr>6777dc36-7e32-4339-90e5-d69cc4c23139</vt:lpwstr>
  </property>
  <property fmtid="{D5CDD505-2E9C-101B-9397-08002B2CF9AE}" pid="8" name="MSIP_Label_8c3d088b-6243-4963-a2e2-8b321ab7f8fc_ContentBits">
    <vt:lpwstr>1</vt:lpwstr>
  </property>
  <property fmtid="{D5CDD505-2E9C-101B-9397-08002B2CF9AE}" pid="9" name="ClassificationContentMarkingHeaderLocations">
    <vt:lpwstr>Blank:3</vt:lpwstr>
  </property>
  <property fmtid="{D5CDD505-2E9C-101B-9397-08002B2CF9AE}" pid="10" name="ClassificationContentMarkingHeaderText">
    <vt:lpwstr>RMIT Classification: Trusted</vt:lpwstr>
  </property>
</Properties>
</file>